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69"/>
  </p:notesMasterIdLst>
  <p:sldIdLst>
    <p:sldId id="336" r:id="rId2"/>
    <p:sldId id="257" r:id="rId3"/>
    <p:sldId id="266" r:id="rId4"/>
    <p:sldId id="267" r:id="rId5"/>
    <p:sldId id="268" r:id="rId6"/>
    <p:sldId id="270" r:id="rId7"/>
    <p:sldId id="258" r:id="rId8"/>
    <p:sldId id="271" r:id="rId9"/>
    <p:sldId id="259" r:id="rId10"/>
    <p:sldId id="260" r:id="rId11"/>
    <p:sldId id="261" r:id="rId12"/>
    <p:sldId id="304" r:id="rId13"/>
    <p:sldId id="277" r:id="rId14"/>
    <p:sldId id="299" r:id="rId15"/>
    <p:sldId id="300" r:id="rId16"/>
    <p:sldId id="301" r:id="rId17"/>
    <p:sldId id="262" r:id="rId18"/>
    <p:sldId id="278" r:id="rId19"/>
    <p:sldId id="281" r:id="rId20"/>
    <p:sldId id="275" r:id="rId21"/>
    <p:sldId id="273" r:id="rId22"/>
    <p:sldId id="274" r:id="rId23"/>
    <p:sldId id="283" r:id="rId24"/>
    <p:sldId id="282" r:id="rId25"/>
    <p:sldId id="276" r:id="rId26"/>
    <p:sldId id="279" r:id="rId27"/>
    <p:sldId id="284" r:id="rId28"/>
    <p:sldId id="285" r:id="rId29"/>
    <p:sldId id="287" r:id="rId30"/>
    <p:sldId id="288" r:id="rId31"/>
    <p:sldId id="290" r:id="rId32"/>
    <p:sldId id="291" r:id="rId33"/>
    <p:sldId id="289" r:id="rId34"/>
    <p:sldId id="292" r:id="rId35"/>
    <p:sldId id="295" r:id="rId36"/>
    <p:sldId id="296" r:id="rId37"/>
    <p:sldId id="297" r:id="rId38"/>
    <p:sldId id="302" r:id="rId39"/>
    <p:sldId id="307" r:id="rId40"/>
    <p:sldId id="303" r:id="rId41"/>
    <p:sldId id="305" r:id="rId42"/>
    <p:sldId id="308" r:id="rId43"/>
    <p:sldId id="306" r:id="rId44"/>
    <p:sldId id="309" r:id="rId45"/>
    <p:sldId id="310" r:id="rId46"/>
    <p:sldId id="312"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3548" autoAdjust="0"/>
  </p:normalViewPr>
  <p:slideViewPr>
    <p:cSldViewPr>
      <p:cViewPr varScale="1">
        <p:scale>
          <a:sx n="68" d="100"/>
          <a:sy n="68" d="100"/>
        </p:scale>
        <p:origin x="-14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86F4F2A-BD59-4E93-8C12-75E4C58B2DAB}" type="datetimeFigureOut">
              <a:rPr lang="en-US" smtClean="0"/>
              <a:pPr/>
              <a:t>13-Aug-19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6785B8-DCB7-4F68-AFFD-6B22B728C4AF}"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928EA0-1276-4797-8609-22A4C4CB2A31}" type="slidenum">
              <a:rPr lang="en-US"/>
              <a:pPr/>
              <a:t>14</a:t>
            </a:fld>
            <a:endParaRPr lang="en-US" dirty="0"/>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E099CA-5DD4-4660-A56C-2851F806AD87}" type="slidenum">
              <a:rPr lang="en-US"/>
              <a:pPr/>
              <a:t>16</a:t>
            </a:fld>
            <a:endParaRPr lang="en-US" dirty="0"/>
          </a:p>
        </p:txBody>
      </p:sp>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AFBBE5-1FE5-4509-B061-2AD8F1DF98F5}" type="slidenum">
              <a:rPr lang="en-US"/>
              <a:pPr/>
              <a:t>31</a:t>
            </a:fld>
            <a:endParaRPr lang="en-US" dirty="0"/>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r>
              <a:rPr lang="en-US" dirty="0"/>
              <a:t>Basket is really an indentation in the leg.  Pollen is made sticky using nectar and sticks to a hair.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7883054-4D03-4B92-A5D6-B43192C0BF92}" type="slidenum">
              <a:rPr lang="en-US"/>
              <a:pPr/>
              <a:t>32</a:t>
            </a:fld>
            <a:endParaRPr lang="en-US" dirty="0"/>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r>
              <a:rPr lang="en-US" dirty="0"/>
              <a:t>Bees with full pollen baskets entering hive.  The pollen is normally fed to the growing brood.  It serves as a source of protein.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BCB564-08E0-4903-823D-DEBCC4C9FFC5}" type="slidenum">
              <a:rPr lang="en-US"/>
              <a:pPr/>
              <a:t>35</a:t>
            </a:fld>
            <a:endParaRPr lang="en-US" dirty="0"/>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89972EC5-6088-494E-8731-350B887E9946}" type="datetimeFigureOut">
              <a:rPr lang="en-US" smtClean="0"/>
              <a:pPr/>
              <a:t>13-Aug-19</a:t>
            </a:fld>
            <a:endParaRPr lang="en-US" dirty="0"/>
          </a:p>
        </p:txBody>
      </p:sp>
      <p:sp>
        <p:nvSpPr>
          <p:cNvPr id="2" name="Footer Placeholder 1"/>
          <p:cNvSpPr>
            <a:spLocks noGrp="1"/>
          </p:cNvSpPr>
          <p:nvPr>
            <p:ph type="ftr" sz="quarter" idx="11"/>
          </p:nvPr>
        </p:nvSpPr>
        <p:spPr/>
        <p:txBody>
          <a:bodyPr/>
          <a:lstStyle/>
          <a:p>
            <a:endParaRPr lang="en-US" dirty="0"/>
          </a:p>
        </p:txBody>
      </p:sp>
      <p:sp>
        <p:nvSpPr>
          <p:cNvPr id="15" name="Slide Number Placeholder 14"/>
          <p:cNvSpPr>
            <a:spLocks noGrp="1"/>
          </p:cNvSpPr>
          <p:nvPr>
            <p:ph type="sldNum" sz="quarter" idx="12"/>
          </p:nvPr>
        </p:nvSpPr>
        <p:spPr>
          <a:xfrm>
            <a:off x="8229600" y="6473952"/>
            <a:ext cx="758952" cy="246888"/>
          </a:xfrm>
        </p:spPr>
        <p:txBody>
          <a:bodyPr/>
          <a:lstStyle/>
          <a:p>
            <a:fld id="{F1C616DB-8538-41D1-96B2-4F2E63BE0D45}"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972EC5-6088-494E-8731-350B887E9946}" type="datetimeFigureOut">
              <a:rPr lang="en-US" smtClean="0"/>
              <a:pPr/>
              <a:t>13-Aug-19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616DB-8538-41D1-96B2-4F2E63BE0D45}"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9972EC5-6088-494E-8731-350B887E9946}" type="datetimeFigureOut">
              <a:rPr lang="en-US" smtClean="0"/>
              <a:pPr/>
              <a:t>13-Aug-19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616DB-8538-41D1-96B2-4F2E63BE0D4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9972EC5-6088-494E-8731-350B887E9946}" type="datetimeFigureOut">
              <a:rPr lang="en-US" smtClean="0"/>
              <a:pPr/>
              <a:t>13-Aug-19</a:t>
            </a:fld>
            <a:endParaRPr lang="en-US" dirty="0"/>
          </a:p>
        </p:txBody>
      </p:sp>
      <p:sp>
        <p:nvSpPr>
          <p:cNvPr id="19" name="Footer Placeholder 18"/>
          <p:cNvSpPr>
            <a:spLocks noGrp="1"/>
          </p:cNvSpPr>
          <p:nvPr>
            <p:ph type="ftr" sz="quarter" idx="11"/>
          </p:nvPr>
        </p:nvSpPr>
        <p:spPr>
          <a:xfrm>
            <a:off x="3581400" y="76200"/>
            <a:ext cx="2895600" cy="288925"/>
          </a:xfrm>
        </p:spPr>
        <p:txBody>
          <a:bodyPr/>
          <a:lstStyle/>
          <a:p>
            <a:endParaRPr lang="en-US" dirty="0"/>
          </a:p>
        </p:txBody>
      </p:sp>
      <p:sp>
        <p:nvSpPr>
          <p:cNvPr id="16" name="Slide Number Placeholder 15"/>
          <p:cNvSpPr>
            <a:spLocks noGrp="1"/>
          </p:cNvSpPr>
          <p:nvPr>
            <p:ph type="sldNum" sz="quarter" idx="12"/>
          </p:nvPr>
        </p:nvSpPr>
        <p:spPr>
          <a:xfrm>
            <a:off x="8229600" y="6473952"/>
            <a:ext cx="758952" cy="246888"/>
          </a:xfrm>
        </p:spPr>
        <p:txBody>
          <a:bodyPr/>
          <a:lstStyle/>
          <a:p>
            <a:fld id="{F1C616DB-8538-41D1-96B2-4F2E63BE0D45}"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89972EC5-6088-494E-8731-350B887E9946}" type="datetimeFigureOut">
              <a:rPr lang="en-US" smtClean="0"/>
              <a:pPr/>
              <a:t>13-Aug-19</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6" name="Slide Number Placeholder 15"/>
          <p:cNvSpPr>
            <a:spLocks noGrp="1"/>
          </p:cNvSpPr>
          <p:nvPr>
            <p:ph type="sldNum" sz="quarter" idx="12"/>
          </p:nvPr>
        </p:nvSpPr>
        <p:spPr/>
        <p:txBody>
          <a:bodyPr/>
          <a:lstStyle/>
          <a:p>
            <a:fld id="{F1C616DB-8538-41D1-96B2-4F2E63BE0D45}" type="slidenum">
              <a:rPr lang="en-US" smtClean="0"/>
              <a:pPr/>
              <a:t>‹#›</a:t>
            </a:fld>
            <a:endParaRPr lang="en-US" dirty="0"/>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89972EC5-6088-494E-8731-350B887E9946}" type="datetimeFigureOut">
              <a:rPr lang="en-US" smtClean="0"/>
              <a:pPr/>
              <a:t>13-Aug-19</a:t>
            </a:fld>
            <a:endParaRPr lang="en-US" dirty="0"/>
          </a:p>
        </p:txBody>
      </p:sp>
      <p:sp>
        <p:nvSpPr>
          <p:cNvPr id="10" name="Footer Placeholder 9"/>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F1C616DB-8538-41D1-96B2-4F2E63BE0D45}"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89972EC5-6088-494E-8731-350B887E9946}" type="datetimeFigureOut">
              <a:rPr lang="en-US" smtClean="0"/>
              <a:pPr/>
              <a:t>13-Aug-19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229600" y="6477000"/>
            <a:ext cx="762000" cy="246888"/>
          </a:xfrm>
        </p:spPr>
        <p:txBody>
          <a:bodyPr/>
          <a:lstStyle/>
          <a:p>
            <a:fld id="{F1C616DB-8538-41D1-96B2-4F2E63BE0D45}" type="slidenum">
              <a:rPr lang="en-US" smtClean="0"/>
              <a:pPr/>
              <a:t>‹#›</a:t>
            </a:fld>
            <a:endParaRPr lang="en-US" dirty="0"/>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89972EC5-6088-494E-8731-350B887E9946}" type="datetimeFigureOut">
              <a:rPr lang="en-US" smtClean="0"/>
              <a:pPr/>
              <a:t>13-Aug-19</a:t>
            </a:fld>
            <a:endParaRPr lang="en-US" dirty="0"/>
          </a:p>
        </p:txBody>
      </p:sp>
      <p:sp>
        <p:nvSpPr>
          <p:cNvPr id="21" name="Footer Placeholder 20"/>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1C616DB-8538-41D1-96B2-4F2E63BE0D45}"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9972EC5-6088-494E-8731-350B887E9946}" type="datetimeFigureOut">
              <a:rPr lang="en-US" smtClean="0"/>
              <a:pPr/>
              <a:t>13-Aug-19</a:t>
            </a:fld>
            <a:endParaRPr lang="en-US" dirty="0"/>
          </a:p>
        </p:txBody>
      </p:sp>
      <p:sp>
        <p:nvSpPr>
          <p:cNvPr id="24" name="Footer Placeholder 23"/>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C616DB-8538-41D1-96B2-4F2E63BE0D45}"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89972EC5-6088-494E-8731-350B887E9946}" type="datetimeFigureOut">
              <a:rPr lang="en-US" smtClean="0"/>
              <a:pPr/>
              <a:t>13-Aug-19</a:t>
            </a:fld>
            <a:endParaRPr lang="en-US" dirty="0"/>
          </a:p>
        </p:txBody>
      </p:sp>
      <p:sp>
        <p:nvSpPr>
          <p:cNvPr id="29" name="Footer Placeholder 28"/>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1C616DB-8538-41D1-96B2-4F2E63BE0D45}"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dirty="0" smtClean="0"/>
              <a:t>Click icon to add picture</a:t>
            </a:r>
            <a:endParaRPr kumimoji="0" lang="en-US" dirty="0"/>
          </a:p>
        </p:txBody>
      </p:sp>
      <p:sp>
        <p:nvSpPr>
          <p:cNvPr id="7" name="Date Placeholder 6"/>
          <p:cNvSpPr>
            <a:spLocks noGrp="1"/>
          </p:cNvSpPr>
          <p:nvPr>
            <p:ph type="dt" sz="half" idx="10"/>
          </p:nvPr>
        </p:nvSpPr>
        <p:spPr/>
        <p:txBody>
          <a:bodyPr/>
          <a:lstStyle/>
          <a:p>
            <a:fld id="{89972EC5-6088-494E-8731-350B887E9946}" type="datetimeFigureOut">
              <a:rPr lang="en-US" smtClean="0"/>
              <a:pPr/>
              <a:t>13-Aug-19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31" name="Slide Number Placeholder 30"/>
          <p:cNvSpPr>
            <a:spLocks noGrp="1"/>
          </p:cNvSpPr>
          <p:nvPr>
            <p:ph type="sldNum" sz="quarter" idx="12"/>
          </p:nvPr>
        </p:nvSpPr>
        <p:spPr/>
        <p:txBody>
          <a:bodyPr/>
          <a:lstStyle/>
          <a:p>
            <a:fld id="{F1C616DB-8538-41D1-96B2-4F2E63BE0D45}" type="slidenum">
              <a:rPr lang="en-US" smtClean="0"/>
              <a:pPr/>
              <a:t>‹#›</a:t>
            </a:fld>
            <a:endParaRPr lang="en-US" dirty="0"/>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9972EC5-6088-494E-8731-350B887E9946}" type="datetimeFigureOut">
              <a:rPr lang="en-US" smtClean="0"/>
              <a:pPr/>
              <a:t>13-Aug-19</a:t>
            </a:fld>
            <a:endParaRPr lang="en-US" dirty="0"/>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dirty="0"/>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F1C616DB-8538-41D1-96B2-4F2E63BE0D45}" type="slidenum">
              <a:rPr lang="en-US" smtClean="0"/>
              <a:pPr/>
              <a:t>‹#›</a:t>
            </a:fld>
            <a:endParaRPr lang="en-US" dirty="0"/>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8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8200" y="2514600"/>
            <a:ext cx="8062912" cy="1295401"/>
          </a:xfrm>
        </p:spPr>
        <p:txBody>
          <a:bodyPr>
            <a:normAutofit/>
          </a:bodyPr>
          <a:lstStyle/>
          <a:p>
            <a:pPr algn="ctr"/>
            <a:r>
              <a:rPr lang="en-US" sz="4800" dirty="0" smtClean="0">
                <a:solidFill>
                  <a:schemeClr val="tx1">
                    <a:lumMod val="85000"/>
                    <a:lumOff val="15000"/>
                  </a:schemeClr>
                </a:solidFill>
                <a:effectLst/>
              </a:rPr>
              <a:t>APIS MELLIFICA</a:t>
            </a:r>
            <a:endParaRPr lang="en-US" sz="4800" dirty="0">
              <a:solidFill>
                <a:schemeClr val="tx1">
                  <a:lumMod val="85000"/>
                  <a:lumOff val="15000"/>
                </a:schemeClr>
              </a:solidFill>
              <a:effectLst/>
            </a:endParaRPr>
          </a:p>
        </p:txBody>
      </p:sp>
      <p:sp>
        <p:nvSpPr>
          <p:cNvPr id="3" name="Subtitle 2"/>
          <p:cNvSpPr>
            <a:spLocks noGrp="1"/>
          </p:cNvSpPr>
          <p:nvPr>
            <p:ph type="subTitle" idx="1"/>
          </p:nvPr>
        </p:nvSpPr>
        <p:spPr>
          <a:xfrm>
            <a:off x="3276600" y="4267200"/>
            <a:ext cx="5181600" cy="1828800"/>
          </a:xfrm>
        </p:spPr>
        <p:txBody>
          <a:bodyPr>
            <a:noAutofit/>
          </a:bodyPr>
          <a:lstStyle/>
          <a:p>
            <a:pPr algn="r"/>
            <a:r>
              <a:rPr lang="en-US" sz="2800" b="1" dirty="0" smtClean="0">
                <a:solidFill>
                  <a:srgbClr val="002060"/>
                </a:solidFill>
                <a:latin typeface="Arial Rounded MT Bold" pitchFamily="34" charset="0"/>
              </a:rPr>
              <a:t>Dr. P.R.SAIJI</a:t>
            </a:r>
          </a:p>
          <a:p>
            <a:pPr algn="r"/>
            <a:r>
              <a:rPr lang="en-US" sz="2800" b="1" dirty="0" smtClean="0">
                <a:solidFill>
                  <a:srgbClr val="002060"/>
                </a:solidFill>
                <a:latin typeface="Arial Rounded MT Bold" pitchFamily="34" charset="0"/>
              </a:rPr>
              <a:t>ASSOCIATE PROFESSOR</a:t>
            </a:r>
          </a:p>
          <a:p>
            <a:pPr algn="r"/>
            <a:r>
              <a:rPr lang="en-US" sz="2800" b="1" dirty="0" smtClean="0">
                <a:solidFill>
                  <a:srgbClr val="002060"/>
                </a:solidFill>
                <a:latin typeface="Arial Rounded MT Bold" pitchFamily="34" charset="0"/>
              </a:rPr>
              <a:t>DEPT OF MATERIA MEDICA </a:t>
            </a:r>
            <a:endParaRPr lang="en-US" sz="2800" b="1" dirty="0" smtClean="0">
              <a:solidFill>
                <a:srgbClr val="002060"/>
              </a:solidFill>
              <a:latin typeface="Arial Rounded MT Bold" pitchFamily="34" charset="0"/>
            </a:endParaRPr>
          </a:p>
          <a:p>
            <a:pPr algn="r"/>
            <a:endParaRPr lang="en-US" sz="2800" b="1" dirty="0">
              <a:solidFill>
                <a:srgbClr val="002060"/>
              </a:solidFill>
              <a:latin typeface="Arial Rounded MT Bold"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Geographic distribution</a:t>
            </a:r>
            <a:endParaRPr lang="en-US" dirty="0"/>
          </a:p>
        </p:txBody>
      </p:sp>
      <p:sp>
        <p:nvSpPr>
          <p:cNvPr id="3" name="Content Placeholder 2"/>
          <p:cNvSpPr>
            <a:spLocks noGrp="1"/>
          </p:cNvSpPr>
          <p:nvPr>
            <p:ph idx="1"/>
          </p:nvPr>
        </p:nvSpPr>
        <p:spPr>
          <a:xfrm>
            <a:off x="304800" y="1143000"/>
            <a:ext cx="8458200" cy="5257800"/>
          </a:xfrm>
        </p:spPr>
        <p:txBody>
          <a:bodyPr>
            <a:noAutofit/>
          </a:bodyPr>
          <a:lstStyle/>
          <a:p>
            <a:r>
              <a:rPr lang="en-US" sz="2400" b="1" dirty="0" smtClean="0">
                <a:latin typeface="Comic Sans MS" pitchFamily="66" charset="0"/>
              </a:rPr>
              <a:t>The western honey bee is native to Europe, Asia and Africa. During the early 1600s it was introduced to North America, with other European subspecies introduced two centuries later. Since then, it has spread throughout the Americas.</a:t>
            </a:r>
          </a:p>
          <a:p>
            <a:r>
              <a:rPr lang="en-US" sz="2400" b="1" dirty="0" smtClean="0">
                <a:latin typeface="Comic Sans MS" pitchFamily="66" charset="0"/>
              </a:rPr>
              <a:t>Western honey bees evolved into geographic races as they spread from Africa into Eurasia, and 28 subspecies based on these geographic variations are recognized. All races are cross-fertile, although reproductive adaptations may make interbreeding unlikely. </a:t>
            </a:r>
          </a:p>
          <a:p>
            <a:r>
              <a:rPr lang="en-US" sz="2400" b="1" dirty="0" smtClean="0">
                <a:latin typeface="Comic Sans MS" pitchFamily="66" charset="0"/>
              </a:rPr>
              <a:t>The subspecies are divided into four major branches, based on work by Ruttner and confirmed by mitochondrial DNA analysis.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Geographic distribution</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latin typeface="Comic Sans MS" pitchFamily="66" charset="0"/>
              </a:rPr>
              <a:t>African subspecies belong to branch A, northwestern European subspecies branch M, southwestern European subspecies branch C and Mideastern subspecies branch O.</a:t>
            </a:r>
          </a:p>
          <a:p>
            <a:r>
              <a:rPr lang="en-US" b="1" dirty="0" smtClean="0">
                <a:latin typeface="Comic Sans MS" pitchFamily="66" charset="0"/>
              </a:rPr>
              <a:t>Regions with local variations may be identified as subspecies in the future.</a:t>
            </a:r>
          </a:p>
          <a:p>
            <a:r>
              <a:rPr lang="en-US" b="1" dirty="0" smtClean="0">
                <a:latin typeface="Comic Sans MS" pitchFamily="66" charset="0"/>
              </a:rPr>
              <a:t>Geographic isolation led to adaptation as honey bees spread after the last ice age.</a:t>
            </a:r>
          </a:p>
          <a:p>
            <a:r>
              <a:rPr lang="en-US" b="1" dirty="0" smtClean="0">
                <a:latin typeface="Comic Sans MS" pitchFamily="66" charset="0"/>
              </a:rPr>
              <a:t>These adaptations include brood cycles synchronized to the blooming period of local flora, forming a winter cluster in colder climates, migratory swarming in Africa and enhanced foraging behavior in desert areas.</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01752" y="2740152"/>
            <a:ext cx="8686800" cy="841248"/>
          </a:xfrm>
        </p:spPr>
        <p:txBody>
          <a:bodyPr>
            <a:noAutofit/>
          </a:bodyPr>
          <a:lstStyle/>
          <a:p>
            <a:pPr algn="ctr"/>
            <a:r>
              <a:rPr lang="en-US" sz="5400" b="1" dirty="0" smtClean="0">
                <a:solidFill>
                  <a:srgbClr val="002060"/>
                </a:solidFill>
              </a:rPr>
              <a:t>Biology and life cycle</a:t>
            </a:r>
            <a:endParaRPr lang="en-US" sz="5400" dirty="0">
              <a:solidFill>
                <a:srgbClr val="00206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Biology and life cycle</a:t>
            </a:r>
            <a:endParaRPr lang="en-US" dirty="0"/>
          </a:p>
        </p:txBody>
      </p:sp>
      <p:pic>
        <p:nvPicPr>
          <p:cNvPr id="4" name="Picture 2" descr="fig3-1"/>
          <p:cNvPicPr>
            <a:picLocks noGrp="1" noChangeAspect="1" noChangeArrowheads="1"/>
          </p:cNvPicPr>
          <p:nvPr>
            <p:ph idx="1"/>
          </p:nvPr>
        </p:nvPicPr>
        <p:blipFill>
          <a:blip r:embed="rId2"/>
          <a:srcRect l="11250"/>
          <a:stretch>
            <a:fillRect/>
          </a:stretch>
        </p:blipFill>
        <p:spPr bwMode="auto">
          <a:xfrm>
            <a:off x="1066800" y="1371600"/>
            <a:ext cx="7086600" cy="4983869"/>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5" descr="npo00005d"/>
          <p:cNvPicPr>
            <a:picLocks noChangeAspect="1" noChangeArrowheads="1"/>
          </p:cNvPicPr>
          <p:nvPr/>
        </p:nvPicPr>
        <p:blipFill>
          <a:blip r:embed="rId3"/>
          <a:srcRect/>
          <a:stretch>
            <a:fillRect/>
          </a:stretch>
        </p:blipFill>
        <p:spPr bwMode="auto">
          <a:xfrm>
            <a:off x="1524000" y="1543050"/>
            <a:ext cx="6324600" cy="4248150"/>
          </a:xfrm>
          <a:prstGeom prst="rect">
            <a:avLst/>
          </a:prstGeom>
          <a:noFill/>
          <a:ln w="9525" algn="ctr">
            <a:noFill/>
            <a:miter lim="800000"/>
            <a:headEnd/>
            <a:tailEnd/>
          </a:ln>
          <a:effectLst/>
        </p:spPr>
      </p:pic>
      <p:sp>
        <p:nvSpPr>
          <p:cNvPr id="4" name="Title 3"/>
          <p:cNvSpPr>
            <a:spLocks noGrp="1"/>
          </p:cNvSpPr>
          <p:nvPr>
            <p:ph type="title"/>
          </p:nvPr>
        </p:nvSpPr>
        <p:spPr/>
        <p:txBody>
          <a:bodyPr>
            <a:normAutofit/>
          </a:bodyPr>
          <a:lstStyle/>
          <a:p>
            <a:pPr algn="ctr"/>
            <a:r>
              <a:rPr lang="en-US" dirty="0" smtClean="0"/>
              <a:t>Eggs</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npo0000a5"/>
          <p:cNvPicPr>
            <a:picLocks noChangeAspect="1" noChangeArrowheads="1"/>
          </p:cNvPicPr>
          <p:nvPr/>
        </p:nvPicPr>
        <p:blipFill>
          <a:blip r:embed="rId2"/>
          <a:srcRect/>
          <a:stretch>
            <a:fillRect/>
          </a:stretch>
        </p:blipFill>
        <p:spPr bwMode="auto">
          <a:xfrm>
            <a:off x="1143000" y="1524000"/>
            <a:ext cx="6553200" cy="4387850"/>
          </a:xfrm>
          <a:prstGeom prst="rect">
            <a:avLst/>
          </a:prstGeom>
          <a:noFill/>
          <a:ln w="9525" algn="ctr">
            <a:noFill/>
            <a:miter lim="800000"/>
            <a:headEnd/>
            <a:tailEnd/>
          </a:ln>
          <a:effectLst/>
        </p:spPr>
      </p:pic>
      <p:sp>
        <p:nvSpPr>
          <p:cNvPr id="4" name="Title 3"/>
          <p:cNvSpPr>
            <a:spLocks noGrp="1"/>
          </p:cNvSpPr>
          <p:nvPr>
            <p:ph type="title"/>
          </p:nvPr>
        </p:nvSpPr>
        <p:spPr>
          <a:xfrm>
            <a:off x="304800" y="457200"/>
            <a:ext cx="8686800" cy="838200"/>
          </a:xfrm>
        </p:spPr>
        <p:txBody>
          <a:bodyPr>
            <a:normAutofit fontScale="90000"/>
          </a:bodyPr>
          <a:lstStyle/>
          <a:p>
            <a:pPr>
              <a:spcBef>
                <a:spcPct val="50000"/>
              </a:spcBef>
            </a:pPr>
            <a:r>
              <a:rPr lang="en-US" dirty="0" smtClean="0"/>
              <a:t>Eggs as seen in cross-section of cells.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t>larvae</a:t>
            </a:r>
          </a:p>
        </p:txBody>
      </p:sp>
      <p:pic>
        <p:nvPicPr>
          <p:cNvPr id="70659" name="Picture 6" descr="npo0000a7"/>
          <p:cNvPicPr>
            <a:picLocks noGrp="1" noChangeAspect="1" noChangeArrowheads="1"/>
          </p:cNvPicPr>
          <p:nvPr>
            <p:ph type="body" idx="1"/>
          </p:nvPr>
        </p:nvPicPr>
        <p:blipFill>
          <a:blip r:embed="rId3"/>
          <a:srcRect/>
          <a:stretch>
            <a:fillRect/>
          </a:stretch>
        </p:blipFill>
        <p:spPr>
          <a:xfrm>
            <a:off x="1219200" y="1485900"/>
            <a:ext cx="6629400" cy="4808538"/>
          </a:xfrm>
          <a:noFill/>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Biology and life cycle</a:t>
            </a:r>
            <a:endParaRPr lang="en-US" dirty="0"/>
          </a:p>
        </p:txBody>
      </p:sp>
      <p:pic>
        <p:nvPicPr>
          <p:cNvPr id="6" name="Content Placeholder 5" descr="102473-004-C473527C.jpg"/>
          <p:cNvPicPr>
            <a:picLocks noGrp="1" noChangeAspect="1"/>
          </p:cNvPicPr>
          <p:nvPr>
            <p:ph idx="1"/>
          </p:nvPr>
        </p:nvPicPr>
        <p:blipFill>
          <a:blip r:embed="rId2"/>
          <a:stretch>
            <a:fillRect/>
          </a:stretch>
        </p:blipFill>
        <p:spPr>
          <a:xfrm>
            <a:off x="266700" y="1363980"/>
            <a:ext cx="8648700" cy="518922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Biology and life cycle</a:t>
            </a:r>
            <a:endParaRPr lang="en-US" dirty="0"/>
          </a:p>
        </p:txBody>
      </p:sp>
      <p:pic>
        <p:nvPicPr>
          <p:cNvPr id="4" name="Picture 4" descr="fig4"/>
          <p:cNvPicPr>
            <a:picLocks noChangeAspect="1" noChangeArrowheads="1"/>
          </p:cNvPicPr>
          <p:nvPr/>
        </p:nvPicPr>
        <p:blipFill>
          <a:blip r:embed="rId2"/>
          <a:srcRect l="53603" b="9480"/>
          <a:stretch>
            <a:fillRect/>
          </a:stretch>
        </p:blipFill>
        <p:spPr bwMode="auto">
          <a:xfrm>
            <a:off x="4572000" y="1981200"/>
            <a:ext cx="4572000" cy="2611437"/>
          </a:xfrm>
          <a:prstGeom prst="rect">
            <a:avLst/>
          </a:prstGeom>
          <a:noFill/>
        </p:spPr>
      </p:pic>
      <p:pic>
        <p:nvPicPr>
          <p:cNvPr id="5" name="Picture 5" descr="fig4"/>
          <p:cNvPicPr>
            <a:picLocks noChangeAspect="1" noChangeArrowheads="1"/>
          </p:cNvPicPr>
          <p:nvPr/>
        </p:nvPicPr>
        <p:blipFill>
          <a:blip r:embed="rId2"/>
          <a:srcRect l="-2609" r="54428" b="9480"/>
          <a:stretch>
            <a:fillRect/>
          </a:stretch>
        </p:blipFill>
        <p:spPr bwMode="auto">
          <a:xfrm>
            <a:off x="0" y="1981200"/>
            <a:ext cx="4572000" cy="2590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5791200" y="1905000"/>
            <a:ext cx="2438400" cy="1569660"/>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002060"/>
                </a:solidFill>
                <a:latin typeface="+mj-lt"/>
              </a:rPr>
              <a:t>NOT (parthenogenesis)</a:t>
            </a:r>
            <a:endParaRPr lang="en-US" sz="2800" b="1" dirty="0">
              <a:solidFill>
                <a:srgbClr val="002060"/>
              </a:solidFill>
              <a:latin typeface="+mj-lt"/>
            </a:endParaRPr>
          </a:p>
        </p:txBody>
      </p:sp>
      <p:sp>
        <p:nvSpPr>
          <p:cNvPr id="4102" name="Text Box 6"/>
          <p:cNvSpPr txBox="1">
            <a:spLocks noChangeArrowheads="1"/>
          </p:cNvSpPr>
          <p:nvPr/>
        </p:nvSpPr>
        <p:spPr bwMode="auto">
          <a:xfrm>
            <a:off x="533400" y="3962400"/>
            <a:ext cx="2895600" cy="584775"/>
          </a:xfrm>
          <a:prstGeom prst="rect">
            <a:avLst/>
          </a:prstGeom>
          <a:noFill/>
          <a:ln w="9525">
            <a:noFill/>
            <a:miter lim="800000"/>
            <a:headEnd/>
            <a:tailEnd/>
          </a:ln>
          <a:effectLst/>
        </p:spPr>
        <p:txBody>
          <a:bodyPr wrap="square">
            <a:spAutoFit/>
          </a:bodyPr>
          <a:lstStyle/>
          <a:p>
            <a:pPr algn="ctr">
              <a:spcBef>
                <a:spcPct val="50000"/>
              </a:spcBef>
            </a:pPr>
            <a:r>
              <a:rPr lang="en-US" sz="3200" b="1" dirty="0" smtClean="0">
                <a:solidFill>
                  <a:srgbClr val="002060"/>
                </a:solidFill>
                <a:latin typeface="+mj-lt"/>
              </a:rPr>
              <a:t>WELL-FED</a:t>
            </a:r>
            <a:r>
              <a:rPr lang="en-US" sz="3200" dirty="0" smtClean="0">
                <a:solidFill>
                  <a:srgbClr val="002060"/>
                </a:solidFill>
                <a:latin typeface="+mj-lt"/>
              </a:rPr>
              <a:t>?</a:t>
            </a:r>
            <a:endParaRPr lang="en-US" sz="3200" dirty="0">
              <a:solidFill>
                <a:srgbClr val="002060"/>
              </a:solidFill>
              <a:latin typeface="+mj-lt"/>
            </a:endParaRPr>
          </a:p>
        </p:txBody>
      </p:sp>
      <p:grpSp>
        <p:nvGrpSpPr>
          <p:cNvPr id="2" name="Group 18"/>
          <p:cNvGrpSpPr>
            <a:grpSpLocks/>
          </p:cNvGrpSpPr>
          <p:nvPr/>
        </p:nvGrpSpPr>
        <p:grpSpPr bwMode="auto">
          <a:xfrm>
            <a:off x="1143000" y="395288"/>
            <a:ext cx="7162800" cy="5624511"/>
            <a:chOff x="192" y="240"/>
            <a:chExt cx="4512" cy="3543"/>
          </a:xfrm>
        </p:grpSpPr>
        <p:sp>
          <p:nvSpPr>
            <p:cNvPr id="4099" name="Text Box 3"/>
            <p:cNvSpPr txBox="1">
              <a:spLocks noChangeArrowheads="1"/>
            </p:cNvSpPr>
            <p:nvPr/>
          </p:nvSpPr>
          <p:spPr bwMode="auto">
            <a:xfrm>
              <a:off x="1824" y="240"/>
              <a:ext cx="1584" cy="368"/>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002060"/>
                  </a:solidFill>
                  <a:latin typeface="+mj-lt"/>
                </a:rPr>
                <a:t>EGG</a:t>
              </a:r>
              <a:endParaRPr lang="en-US" sz="2800" b="1" dirty="0">
                <a:solidFill>
                  <a:srgbClr val="002060"/>
                </a:solidFill>
                <a:latin typeface="+mj-lt"/>
              </a:endParaRPr>
            </a:p>
          </p:txBody>
        </p:sp>
        <p:sp>
          <p:nvSpPr>
            <p:cNvPr id="4100" name="Text Box 4"/>
            <p:cNvSpPr txBox="1">
              <a:spLocks noChangeArrowheads="1"/>
            </p:cNvSpPr>
            <p:nvPr/>
          </p:nvSpPr>
          <p:spPr bwMode="auto">
            <a:xfrm>
              <a:off x="192" y="1248"/>
              <a:ext cx="1968" cy="368"/>
            </a:xfrm>
            <a:prstGeom prst="rect">
              <a:avLst/>
            </a:prstGeom>
            <a:noFill/>
            <a:ln w="9525">
              <a:noFill/>
              <a:miter lim="800000"/>
              <a:headEnd/>
              <a:tailEnd/>
            </a:ln>
            <a:effectLst/>
          </p:spPr>
          <p:txBody>
            <a:bodyPr wrap="square">
              <a:spAutoFit/>
            </a:bodyPr>
            <a:lstStyle/>
            <a:p>
              <a:pPr algn="ctr">
                <a:spcBef>
                  <a:spcPct val="50000"/>
                </a:spcBef>
              </a:pPr>
              <a:r>
                <a:rPr lang="en-US" sz="3200" b="1" dirty="0" smtClean="0">
                  <a:solidFill>
                    <a:srgbClr val="002060"/>
                  </a:solidFill>
                  <a:latin typeface="+mj-lt"/>
                </a:rPr>
                <a:t>FERTILIZED</a:t>
              </a:r>
              <a:r>
                <a:rPr lang="en-US" sz="3200" dirty="0" smtClean="0">
                  <a:solidFill>
                    <a:srgbClr val="002060"/>
                  </a:solidFill>
                  <a:latin typeface="+mj-lt"/>
                </a:rPr>
                <a:t>?</a:t>
              </a:r>
              <a:endParaRPr lang="en-US" sz="3200" dirty="0">
                <a:solidFill>
                  <a:srgbClr val="002060"/>
                </a:solidFill>
                <a:latin typeface="+mj-lt"/>
              </a:endParaRPr>
            </a:p>
          </p:txBody>
        </p:sp>
        <p:sp>
          <p:nvSpPr>
            <p:cNvPr id="4103" name="Text Box 7"/>
            <p:cNvSpPr txBox="1">
              <a:spLocks noChangeArrowheads="1"/>
            </p:cNvSpPr>
            <p:nvPr/>
          </p:nvSpPr>
          <p:spPr bwMode="auto">
            <a:xfrm>
              <a:off x="2112" y="2496"/>
              <a:ext cx="1392" cy="368"/>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002060"/>
                  </a:solidFill>
                  <a:latin typeface="+mj-lt"/>
                </a:rPr>
                <a:t>NOT</a:t>
              </a:r>
              <a:endParaRPr lang="en-US" sz="3200" b="1" dirty="0">
                <a:solidFill>
                  <a:srgbClr val="002060"/>
                </a:solidFill>
                <a:latin typeface="+mj-lt"/>
              </a:endParaRPr>
            </a:p>
          </p:txBody>
        </p:sp>
        <p:sp>
          <p:nvSpPr>
            <p:cNvPr id="4104" name="Text Box 8"/>
            <p:cNvSpPr txBox="1">
              <a:spLocks noChangeArrowheads="1"/>
            </p:cNvSpPr>
            <p:nvPr/>
          </p:nvSpPr>
          <p:spPr bwMode="auto">
            <a:xfrm>
              <a:off x="528" y="3408"/>
              <a:ext cx="1200" cy="368"/>
            </a:xfrm>
            <a:prstGeom prst="rect">
              <a:avLst/>
            </a:prstGeom>
            <a:noFill/>
            <a:ln w="9525">
              <a:noFill/>
              <a:miter lim="800000"/>
              <a:headEnd/>
              <a:tailEnd/>
            </a:ln>
            <a:effectLst/>
          </p:spPr>
          <p:txBody>
            <a:bodyPr wrap="square">
              <a:spAutoFit/>
            </a:bodyPr>
            <a:lstStyle/>
            <a:p>
              <a:pPr algn="ctr">
                <a:spcBef>
                  <a:spcPct val="50000"/>
                </a:spcBef>
              </a:pPr>
              <a:r>
                <a:rPr lang="en-US" sz="3200" b="1" dirty="0" smtClean="0">
                  <a:solidFill>
                    <a:srgbClr val="002060"/>
                  </a:solidFill>
                  <a:latin typeface="+mj-lt"/>
                </a:rPr>
                <a:t>QUEEN</a:t>
              </a:r>
              <a:endParaRPr lang="en-US" sz="2800" b="1" dirty="0">
                <a:solidFill>
                  <a:srgbClr val="002060"/>
                </a:solidFill>
                <a:latin typeface="+mj-lt"/>
              </a:endParaRPr>
            </a:p>
          </p:txBody>
        </p:sp>
        <p:sp>
          <p:nvSpPr>
            <p:cNvPr id="4105" name="Text Box 9"/>
            <p:cNvSpPr txBox="1">
              <a:spLocks noChangeArrowheads="1"/>
            </p:cNvSpPr>
            <p:nvPr/>
          </p:nvSpPr>
          <p:spPr bwMode="auto">
            <a:xfrm>
              <a:off x="2112" y="3408"/>
              <a:ext cx="1440" cy="368"/>
            </a:xfrm>
            <a:prstGeom prst="rect">
              <a:avLst/>
            </a:prstGeom>
            <a:noFill/>
            <a:ln w="9525">
              <a:noFill/>
              <a:miter lim="800000"/>
              <a:headEnd/>
              <a:tailEnd/>
            </a:ln>
            <a:effectLst/>
          </p:spPr>
          <p:txBody>
            <a:bodyPr wrap="square">
              <a:spAutoFit/>
            </a:bodyPr>
            <a:lstStyle/>
            <a:p>
              <a:pPr algn="ctr">
                <a:spcBef>
                  <a:spcPct val="50000"/>
                </a:spcBef>
              </a:pPr>
              <a:r>
                <a:rPr lang="en-US" sz="3200" b="1" dirty="0" smtClean="0">
                  <a:solidFill>
                    <a:srgbClr val="002060"/>
                  </a:solidFill>
                  <a:latin typeface="+mj-lt"/>
                </a:rPr>
                <a:t>WORKER</a:t>
              </a:r>
              <a:endParaRPr lang="en-US" sz="2800" b="1" dirty="0">
                <a:solidFill>
                  <a:srgbClr val="002060"/>
                </a:solidFill>
                <a:latin typeface="+mj-lt"/>
              </a:endParaRPr>
            </a:p>
          </p:txBody>
        </p:sp>
        <p:sp>
          <p:nvSpPr>
            <p:cNvPr id="4106" name="Text Box 10"/>
            <p:cNvSpPr txBox="1">
              <a:spLocks noChangeArrowheads="1"/>
            </p:cNvSpPr>
            <p:nvPr/>
          </p:nvSpPr>
          <p:spPr bwMode="auto">
            <a:xfrm>
              <a:off x="3648" y="3415"/>
              <a:ext cx="1056" cy="368"/>
            </a:xfrm>
            <a:prstGeom prst="rect">
              <a:avLst/>
            </a:prstGeom>
            <a:noFill/>
            <a:ln w="9525">
              <a:noFill/>
              <a:miter lim="800000"/>
              <a:headEnd/>
              <a:tailEnd/>
            </a:ln>
            <a:effectLst/>
          </p:spPr>
          <p:txBody>
            <a:bodyPr>
              <a:spAutoFit/>
            </a:bodyPr>
            <a:lstStyle/>
            <a:p>
              <a:pPr algn="ctr">
                <a:spcBef>
                  <a:spcPct val="50000"/>
                </a:spcBef>
              </a:pPr>
              <a:r>
                <a:rPr lang="en-US" sz="3200" b="1" dirty="0" smtClean="0">
                  <a:solidFill>
                    <a:srgbClr val="002060"/>
                  </a:solidFill>
                  <a:latin typeface="+mj-lt"/>
                </a:rPr>
                <a:t>MALE</a:t>
              </a:r>
              <a:endParaRPr lang="en-US" sz="2800" b="1" dirty="0">
                <a:solidFill>
                  <a:srgbClr val="002060"/>
                </a:solidFill>
                <a:latin typeface="+mj-lt"/>
              </a:endParaRPr>
            </a:p>
          </p:txBody>
        </p:sp>
        <p:sp>
          <p:nvSpPr>
            <p:cNvPr id="4107" name="Line 11"/>
            <p:cNvSpPr>
              <a:spLocks noChangeShapeType="1"/>
            </p:cNvSpPr>
            <p:nvPr/>
          </p:nvSpPr>
          <p:spPr bwMode="auto">
            <a:xfrm flipH="1">
              <a:off x="1536" y="576"/>
              <a:ext cx="1104" cy="637"/>
            </a:xfrm>
            <a:prstGeom prst="line">
              <a:avLst/>
            </a:prstGeom>
            <a:ln>
              <a:solidFill>
                <a:srgbClr val="002060"/>
              </a:solidFill>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4108" name="Line 12"/>
            <p:cNvSpPr>
              <a:spLocks noChangeShapeType="1"/>
            </p:cNvSpPr>
            <p:nvPr/>
          </p:nvSpPr>
          <p:spPr bwMode="auto">
            <a:xfrm>
              <a:off x="2640" y="576"/>
              <a:ext cx="1200" cy="693"/>
            </a:xfrm>
            <a:prstGeom prst="line">
              <a:avLst/>
            </a:prstGeom>
            <a:ln>
              <a:solidFill>
                <a:srgbClr val="002060"/>
              </a:solidFill>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4109" name="Line 13"/>
            <p:cNvSpPr>
              <a:spLocks noChangeShapeType="1"/>
            </p:cNvSpPr>
            <p:nvPr/>
          </p:nvSpPr>
          <p:spPr bwMode="auto">
            <a:xfrm>
              <a:off x="4032" y="2103"/>
              <a:ext cx="48" cy="1392"/>
            </a:xfrm>
            <a:prstGeom prst="line">
              <a:avLst/>
            </a:prstGeom>
            <a:ln>
              <a:solidFill>
                <a:srgbClr val="002060"/>
              </a:solidFill>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4110" name="Line 14"/>
            <p:cNvSpPr>
              <a:spLocks noChangeShapeType="1"/>
            </p:cNvSpPr>
            <p:nvPr/>
          </p:nvSpPr>
          <p:spPr bwMode="auto">
            <a:xfrm>
              <a:off x="1104" y="1584"/>
              <a:ext cx="0" cy="912"/>
            </a:xfrm>
            <a:prstGeom prst="line">
              <a:avLst/>
            </a:prstGeom>
            <a:ln>
              <a:solidFill>
                <a:srgbClr val="002060"/>
              </a:solidFill>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4111" name="Line 15"/>
            <p:cNvSpPr>
              <a:spLocks noChangeShapeType="1"/>
            </p:cNvSpPr>
            <p:nvPr/>
          </p:nvSpPr>
          <p:spPr bwMode="auto">
            <a:xfrm>
              <a:off x="1104" y="1584"/>
              <a:ext cx="1584" cy="960"/>
            </a:xfrm>
            <a:prstGeom prst="line">
              <a:avLst/>
            </a:prstGeom>
            <a:ln>
              <a:solidFill>
                <a:srgbClr val="002060"/>
              </a:solidFill>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4112" name="Line 16"/>
            <p:cNvSpPr>
              <a:spLocks noChangeShapeType="1"/>
            </p:cNvSpPr>
            <p:nvPr/>
          </p:nvSpPr>
          <p:spPr bwMode="auto">
            <a:xfrm>
              <a:off x="2832" y="2784"/>
              <a:ext cx="0" cy="624"/>
            </a:xfrm>
            <a:prstGeom prst="line">
              <a:avLst/>
            </a:prstGeom>
            <a:ln>
              <a:solidFill>
                <a:srgbClr val="002060"/>
              </a:solidFill>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sp>
          <p:nvSpPr>
            <p:cNvPr id="4113" name="Line 17"/>
            <p:cNvSpPr>
              <a:spLocks noChangeShapeType="1"/>
            </p:cNvSpPr>
            <p:nvPr/>
          </p:nvSpPr>
          <p:spPr bwMode="auto">
            <a:xfrm>
              <a:off x="1104" y="2832"/>
              <a:ext cx="0" cy="576"/>
            </a:xfrm>
            <a:prstGeom prst="line">
              <a:avLst/>
            </a:prstGeom>
            <a:ln>
              <a:solidFill>
                <a:srgbClr val="002060"/>
              </a:solidFill>
              <a:headEnd/>
              <a:tailEnd type="triangle" w="med" len="med"/>
            </a:ln>
          </p:spPr>
          <p:style>
            <a:lnRef idx="3">
              <a:schemeClr val="dk1"/>
            </a:lnRef>
            <a:fillRef idx="0">
              <a:schemeClr val="dk1"/>
            </a:fillRef>
            <a:effectRef idx="2">
              <a:schemeClr val="dk1"/>
            </a:effectRef>
            <a:fontRef idx="minor">
              <a:schemeClr val="tx1"/>
            </a:fontRef>
          </p:style>
          <p:txBody>
            <a:bodyPr/>
            <a:lstStyle/>
            <a:p>
              <a:endParaRPr lang="en-US" dirty="0"/>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rPr>
              <a:t>Scientific classification</a:t>
            </a:r>
            <a:endParaRPr lang="en-US" dirty="0">
              <a:effectLst/>
            </a:endParaRPr>
          </a:p>
        </p:txBody>
      </p:sp>
      <p:sp>
        <p:nvSpPr>
          <p:cNvPr id="3" name="Content Placeholder 2"/>
          <p:cNvSpPr>
            <a:spLocks noGrp="1"/>
          </p:cNvSpPr>
          <p:nvPr>
            <p:ph sz="half" idx="1"/>
          </p:nvPr>
        </p:nvSpPr>
        <p:spPr/>
        <p:txBody>
          <a:bodyPr>
            <a:noAutofit/>
          </a:bodyPr>
          <a:lstStyle/>
          <a:p>
            <a:r>
              <a:rPr lang="en-US" sz="2800" b="1" dirty="0" smtClean="0">
                <a:latin typeface="Comic Sans MS" pitchFamily="66" charset="0"/>
              </a:rPr>
              <a:t>Kingdom: Animalia</a:t>
            </a:r>
          </a:p>
          <a:p>
            <a:r>
              <a:rPr lang="en-US" sz="2800" b="1" dirty="0" smtClean="0">
                <a:latin typeface="Comic Sans MS" pitchFamily="66" charset="0"/>
              </a:rPr>
              <a:t>Phylum: Arthropoda</a:t>
            </a:r>
          </a:p>
          <a:p>
            <a:r>
              <a:rPr lang="en-US" sz="2800" b="1" dirty="0" smtClean="0">
                <a:latin typeface="Comic Sans MS" pitchFamily="66" charset="0"/>
              </a:rPr>
              <a:t>Class: Insecta</a:t>
            </a:r>
          </a:p>
          <a:p>
            <a:r>
              <a:rPr lang="en-US" sz="2800" b="1" dirty="0" smtClean="0">
                <a:latin typeface="Comic Sans MS" pitchFamily="66" charset="0"/>
              </a:rPr>
              <a:t>Order: Hymenoptera</a:t>
            </a:r>
          </a:p>
          <a:p>
            <a:r>
              <a:rPr lang="en-US" sz="2800" b="1" dirty="0" smtClean="0">
                <a:latin typeface="Comic Sans MS" pitchFamily="66" charset="0"/>
              </a:rPr>
              <a:t>Family: Apidae</a:t>
            </a:r>
          </a:p>
          <a:p>
            <a:r>
              <a:rPr lang="en-US" sz="2800" b="1" dirty="0" smtClean="0">
                <a:latin typeface="Comic Sans MS" pitchFamily="66" charset="0"/>
              </a:rPr>
              <a:t>Genus: Apis</a:t>
            </a:r>
          </a:p>
          <a:p>
            <a:r>
              <a:rPr lang="en-US" sz="2800" b="1" dirty="0" smtClean="0">
                <a:latin typeface="Comic Sans MS" pitchFamily="66" charset="0"/>
              </a:rPr>
              <a:t>Species: A. mellifera </a:t>
            </a:r>
          </a:p>
          <a:p>
            <a:r>
              <a:rPr lang="en-US" sz="2800" b="1" dirty="0" smtClean="0">
                <a:latin typeface="Comic Sans MS" pitchFamily="66" charset="0"/>
              </a:rPr>
              <a:t>Zoological name: Apis mellifera</a:t>
            </a:r>
            <a:endParaRPr lang="en-US" sz="2800" b="1" dirty="0">
              <a:latin typeface="Comic Sans MS" pitchFamily="66" charset="0"/>
            </a:endParaRPr>
          </a:p>
        </p:txBody>
      </p:sp>
      <p:pic>
        <p:nvPicPr>
          <p:cNvPr id="5" name="Content Placeholder 4" descr="Bee_Apis_mellifica_on_Muscari_comosum_(Sakhalin)_3.JPG"/>
          <p:cNvPicPr>
            <a:picLocks noGrp="1" noChangeAspect="1"/>
          </p:cNvPicPr>
          <p:nvPr>
            <p:ph sz="half" idx="2"/>
          </p:nvPr>
        </p:nvPicPr>
        <p:blipFill>
          <a:blip r:embed="rId2" cstate="print"/>
          <a:stretch>
            <a:fillRect/>
          </a:stretch>
        </p:blipFill>
        <p:spPr>
          <a:xfrm>
            <a:off x="3873500" y="2638425"/>
            <a:ext cx="5118100" cy="3838575"/>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Bee Types within Colony</a:t>
            </a:r>
            <a:endParaRPr lang="en-US" dirty="0"/>
          </a:p>
        </p:txBody>
      </p:sp>
      <p:pic>
        <p:nvPicPr>
          <p:cNvPr id="5" name="Object 9" descr="npo0000ae"/>
          <p:cNvPicPr>
            <a:picLocks noGrp="1" noChangeAspect="1" noChangeArrowheads="1"/>
          </p:cNvPicPr>
          <p:nvPr>
            <p:ph idx="1"/>
          </p:nvPr>
        </p:nvPicPr>
        <p:blipFill>
          <a:blip r:embed="rId2"/>
          <a:srcRect/>
          <a:stretch>
            <a:fillRect/>
          </a:stretch>
        </p:blipFill>
        <p:spPr bwMode="auto">
          <a:xfrm>
            <a:off x="3028950" y="2821781"/>
            <a:ext cx="3238500" cy="1990725"/>
          </a:xfrm>
          <a:prstGeom prst="rect">
            <a:avLst/>
          </a:prstGeom>
          <a:noFill/>
          <a:ln w="9525" algn="ctr">
            <a:noFill/>
            <a:miter lim="800000"/>
            <a:headEnd/>
            <a:tailEnd/>
          </a:ln>
          <a:effectLst/>
        </p:spPr>
      </p:pic>
      <p:pic>
        <p:nvPicPr>
          <p:cNvPr id="6" name="Object 9" descr="npo0000ae"/>
          <p:cNvPicPr>
            <a:picLocks noChangeAspect="1" noChangeArrowheads="1"/>
          </p:cNvPicPr>
          <p:nvPr/>
        </p:nvPicPr>
        <p:blipFill>
          <a:blip r:embed="rId2"/>
          <a:srcRect/>
          <a:stretch>
            <a:fillRect/>
          </a:stretch>
        </p:blipFill>
        <p:spPr bwMode="auto">
          <a:xfrm>
            <a:off x="762000" y="1371600"/>
            <a:ext cx="7696200" cy="4730750"/>
          </a:xfrm>
          <a:prstGeom prst="rect">
            <a:avLst/>
          </a:prstGeom>
          <a:noFill/>
          <a:ln w="9525" algn="ctr">
            <a:noFill/>
            <a:miter lim="800000"/>
            <a:headEnd/>
            <a:tailEnd/>
          </a:ln>
          <a:effectLst/>
        </p:spPr>
      </p:pic>
      <p:sp>
        <p:nvSpPr>
          <p:cNvPr id="7" name="Text Box 5"/>
          <p:cNvSpPr txBox="1">
            <a:spLocks noChangeArrowheads="1"/>
          </p:cNvSpPr>
          <p:nvPr/>
        </p:nvSpPr>
        <p:spPr bwMode="auto">
          <a:xfrm>
            <a:off x="1905000" y="6172200"/>
            <a:ext cx="6781800" cy="579438"/>
          </a:xfrm>
          <a:prstGeom prst="rect">
            <a:avLst/>
          </a:prstGeom>
          <a:noFill/>
          <a:ln w="9525">
            <a:noFill/>
            <a:miter lim="800000"/>
            <a:headEnd/>
            <a:tailEnd/>
          </a:ln>
          <a:effectLst/>
        </p:spPr>
        <p:txBody>
          <a:bodyPr wrap="square">
            <a:spAutoFit/>
          </a:bodyPr>
          <a:lstStyle/>
          <a:p>
            <a:pPr>
              <a:spcBef>
                <a:spcPct val="50000"/>
              </a:spcBef>
            </a:pPr>
            <a:r>
              <a:rPr lang="en-US" sz="3200" dirty="0"/>
              <a:t>Queen    </a:t>
            </a:r>
            <a:r>
              <a:rPr lang="en-US" sz="3200" dirty="0" smtClean="0"/>
              <a:t>         </a:t>
            </a:r>
            <a:r>
              <a:rPr lang="en-US" sz="3200" dirty="0"/>
              <a:t>Drone     </a:t>
            </a:r>
            <a:r>
              <a:rPr lang="en-US" sz="3200" dirty="0" smtClean="0"/>
              <a:t>       </a:t>
            </a:r>
            <a:r>
              <a:rPr lang="en-US" sz="3200" dirty="0"/>
              <a:t>Worker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Queen</a:t>
            </a:r>
            <a:endParaRPr lang="en-US" dirty="0"/>
          </a:p>
        </p:txBody>
      </p:sp>
      <p:sp>
        <p:nvSpPr>
          <p:cNvPr id="3" name="Content Placeholder 2"/>
          <p:cNvSpPr>
            <a:spLocks noGrp="1"/>
          </p:cNvSpPr>
          <p:nvPr>
            <p:ph idx="1"/>
          </p:nvPr>
        </p:nvSpPr>
        <p:spPr>
          <a:xfrm>
            <a:off x="304800" y="1219200"/>
            <a:ext cx="8686800" cy="5943600"/>
          </a:xfrm>
        </p:spPr>
        <p:txBody>
          <a:bodyPr>
            <a:noAutofit/>
          </a:bodyPr>
          <a:lstStyle/>
          <a:p>
            <a:r>
              <a:rPr lang="en-US" sz="2400" b="1" dirty="0" smtClean="0">
                <a:latin typeface="Comic Sans MS" pitchFamily="66" charset="0"/>
              </a:rPr>
              <a:t>She is longer than the worker bee. Her wings are disproportionately short and her abdomen disproportionately large. </a:t>
            </a:r>
          </a:p>
          <a:p>
            <a:r>
              <a:rPr lang="en-US" sz="2400" b="1" dirty="0" smtClean="0">
                <a:latin typeface="Comic Sans MS" pitchFamily="66" charset="0"/>
              </a:rPr>
              <a:t>The only job of mated queen is to lay eggs  800 (typical) to 2000  per day.</a:t>
            </a:r>
          </a:p>
          <a:p>
            <a:r>
              <a:rPr lang="en-US" sz="2400" b="1" dirty="0" smtClean="0">
                <a:latin typeface="Comic Sans MS" pitchFamily="66" charset="0"/>
              </a:rPr>
              <a:t>Although it may appear that the worker bees around her are “waiting upon her,” the fact is that they are feeding her so she stays on the brood comb laying eggs. They herd her around like a cow keeping her working 365x24x7.</a:t>
            </a:r>
          </a:p>
          <a:p>
            <a:r>
              <a:rPr lang="en-US" sz="2400" b="1" dirty="0" smtClean="0">
                <a:latin typeface="Comic Sans MS" pitchFamily="66" charset="0"/>
              </a:rPr>
              <a:t>There is only one queen in a colony.  </a:t>
            </a:r>
          </a:p>
          <a:p>
            <a:r>
              <a:rPr lang="en-US" sz="2400" b="1" dirty="0" smtClean="0">
                <a:latin typeface="Comic Sans MS" pitchFamily="66" charset="0"/>
              </a:rPr>
              <a:t>It is difficult to find the queen in the colony.</a:t>
            </a:r>
          </a:p>
          <a:p>
            <a:r>
              <a:rPr lang="en-US" sz="2400" b="1" dirty="0" smtClean="0">
                <a:latin typeface="Comic Sans MS" pitchFamily="66" charset="0"/>
              </a:rPr>
              <a:t>Mating takes place 200 to 300 ft. in the air.</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25475"/>
            <a:ext cx="8686800" cy="5775325"/>
          </a:xfrm>
        </p:spPr>
        <p:txBody>
          <a:bodyPr>
            <a:normAutofit fontScale="92500" lnSpcReduction="20000"/>
          </a:bodyPr>
          <a:lstStyle/>
          <a:p>
            <a:pPr>
              <a:buFont typeface="Arial" pitchFamily="34" charset="0"/>
              <a:buChar char="•"/>
            </a:pPr>
            <a:r>
              <a:rPr lang="en-US" b="1" dirty="0" smtClean="0">
                <a:latin typeface="Comic Sans MS" pitchFamily="66" charset="0"/>
              </a:rPr>
              <a:t>After mating, the drone loses his reproduction organ (barbed) in the queen and he dies. </a:t>
            </a:r>
          </a:p>
          <a:p>
            <a:pPr>
              <a:buFont typeface="Arial" pitchFamily="34" charset="0"/>
              <a:buChar char="•"/>
            </a:pPr>
            <a:r>
              <a:rPr lang="en-US" b="1" dirty="0" smtClean="0">
                <a:latin typeface="Comic Sans MS" pitchFamily="66" charset="0"/>
              </a:rPr>
              <a:t>Only about 1% of the drones get to mate.</a:t>
            </a:r>
          </a:p>
          <a:p>
            <a:pPr>
              <a:buFont typeface="Arial" pitchFamily="34" charset="0"/>
              <a:buChar char="•"/>
            </a:pPr>
            <a:r>
              <a:rPr lang="en-US" b="1" dirty="0" smtClean="0">
                <a:latin typeface="Comic Sans MS" pitchFamily="66" charset="0"/>
              </a:rPr>
              <a:t>Over several mating flights the queen will have mated with a dozen or more drones.</a:t>
            </a:r>
          </a:p>
          <a:p>
            <a:pPr>
              <a:buFont typeface="Arial" pitchFamily="34" charset="0"/>
              <a:buChar char="•"/>
            </a:pPr>
            <a:r>
              <a:rPr lang="en-US" b="1" dirty="0" smtClean="0">
                <a:latin typeface="Comic Sans MS" pitchFamily="66" charset="0"/>
              </a:rPr>
              <a:t>She stores the sperm in a sac in her abdomen and does not mate again.</a:t>
            </a:r>
          </a:p>
          <a:p>
            <a:pPr>
              <a:buFont typeface="Arial" pitchFamily="34" charset="0"/>
              <a:buChar char="•"/>
            </a:pPr>
            <a:r>
              <a:rPr lang="en-US" b="1" dirty="0" smtClean="0">
                <a:latin typeface="Comic Sans MS" pitchFamily="66" charset="0"/>
              </a:rPr>
              <a:t>She starts laying eggs within 3 days.</a:t>
            </a:r>
          </a:p>
          <a:p>
            <a:pPr>
              <a:buFont typeface="Arial" pitchFamily="34" charset="0"/>
              <a:buChar char="•"/>
            </a:pPr>
            <a:r>
              <a:rPr lang="en-US" b="1" dirty="0" smtClean="0">
                <a:latin typeface="Comic Sans MS" pitchFamily="66" charset="0"/>
              </a:rPr>
              <a:t>As she lays an egg, a few spermatozoa pass out of the storage and into the vagina where one of them fertilizes the egg. </a:t>
            </a:r>
          </a:p>
          <a:p>
            <a:pPr>
              <a:buFont typeface="Arial" pitchFamily="34" charset="0"/>
              <a:buChar char="•"/>
            </a:pPr>
            <a:r>
              <a:rPr lang="en-US" b="1" dirty="0" smtClean="0">
                <a:latin typeface="Comic Sans MS" pitchFamily="66" charset="0"/>
              </a:rPr>
              <a:t>Unfertilized eggs become drones.</a:t>
            </a:r>
          </a:p>
          <a:p>
            <a:pPr>
              <a:buFont typeface="Arial" pitchFamily="34" charset="0"/>
              <a:buChar char="•"/>
            </a:pP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8686800" cy="6172200"/>
          </a:xfrm>
        </p:spPr>
        <p:txBody>
          <a:bodyPr>
            <a:normAutofit/>
          </a:bodyPr>
          <a:lstStyle/>
          <a:p>
            <a:r>
              <a:rPr lang="en-US" sz="2800" b="1" dirty="0" smtClean="0">
                <a:latin typeface="Comic Sans MS" pitchFamily="66" charset="0"/>
              </a:rPr>
              <a:t>The queen makes a pheromone chemical (body odor) that keeps these workers disinterested in laying their own eggs and keeping them on worker duties.</a:t>
            </a:r>
          </a:p>
          <a:p>
            <a:r>
              <a:rPr lang="en-US" sz="2800" b="1" dirty="0" smtClean="0">
                <a:latin typeface="Comic Sans MS" pitchFamily="66" charset="0"/>
              </a:rPr>
              <a:t>The old queen is running out of sperm and therefore is not producing enough pheromone. The workers put one of her worker zygotes into a special queen cell, feed it richer food, and the emerging daughter will be a queen.</a:t>
            </a:r>
          </a:p>
          <a:p>
            <a:r>
              <a:rPr lang="en-US" sz="2800" b="1" dirty="0" smtClean="0">
                <a:latin typeface="Comic Sans MS" pitchFamily="66" charset="0"/>
              </a:rPr>
              <a:t>Upon hatching, she assassinates any developing sisters, then hunts down mom!</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838200"/>
            <a:ext cx="8686800" cy="5241925"/>
          </a:xfrm>
        </p:spPr>
        <p:txBody>
          <a:bodyPr>
            <a:normAutofit fontScale="92500" lnSpcReduction="20000"/>
          </a:bodyPr>
          <a:lstStyle/>
          <a:p>
            <a:pPr>
              <a:spcBef>
                <a:spcPct val="50000"/>
              </a:spcBef>
            </a:pPr>
            <a:r>
              <a:rPr lang="en-US" b="1" dirty="0" smtClean="0">
                <a:latin typeface="Comic Sans MS" pitchFamily="66" charset="0"/>
              </a:rPr>
              <a:t>When the daughter queen meets up with mother queen, the battle usually ends in Mom’s death.</a:t>
            </a:r>
          </a:p>
          <a:p>
            <a:pPr>
              <a:spcBef>
                <a:spcPct val="50000"/>
              </a:spcBef>
            </a:pPr>
            <a:r>
              <a:rPr lang="en-US" b="1" dirty="0" smtClean="0">
                <a:latin typeface="Comic Sans MS" pitchFamily="66" charset="0"/>
              </a:rPr>
              <a:t>But if Mom is still young enough to put up a good fight, the battle ends in a draw. In that case, Mom usually leaves home with all of her worker bees.</a:t>
            </a:r>
          </a:p>
          <a:p>
            <a:pPr>
              <a:spcBef>
                <a:spcPct val="50000"/>
              </a:spcBef>
            </a:pPr>
            <a:r>
              <a:rPr lang="en-US" b="1" dirty="0" smtClean="0">
                <a:latin typeface="Comic Sans MS" pitchFamily="66" charset="0"/>
              </a:rPr>
              <a:t>The swarm flies, resting in some places, but ultimately finding a new home in a cavity.</a:t>
            </a:r>
          </a:p>
          <a:p>
            <a:pPr>
              <a:spcBef>
                <a:spcPct val="50000"/>
              </a:spcBef>
            </a:pPr>
            <a:r>
              <a:rPr lang="en-US" b="1" dirty="0" smtClean="0">
                <a:latin typeface="Comic Sans MS" pitchFamily="66" charset="0"/>
              </a:rPr>
              <a:t>The daughter queen gets the old hive cavity and its emerging workers.</a:t>
            </a:r>
          </a:p>
          <a:p>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drone</a:t>
            </a:r>
            <a:endParaRPr lang="en-US" dirty="0"/>
          </a:p>
        </p:txBody>
      </p:sp>
      <p:pic>
        <p:nvPicPr>
          <p:cNvPr id="4" name="Picture 2" descr="drone"/>
          <p:cNvPicPr>
            <a:picLocks noGrp="1" noChangeAspect="1" noChangeArrowheads="1"/>
          </p:cNvPicPr>
          <p:nvPr>
            <p:ph sz="half" idx="1"/>
          </p:nvPr>
        </p:nvPicPr>
        <p:blipFill>
          <a:blip r:embed="rId2"/>
          <a:stretch>
            <a:fillRect/>
          </a:stretch>
        </p:blipFill>
        <p:spPr bwMode="auto">
          <a:xfrm>
            <a:off x="533400" y="1371600"/>
            <a:ext cx="3429000" cy="4858924"/>
          </a:xfrm>
          <a:prstGeom prst="rect">
            <a:avLst/>
          </a:prstGeom>
          <a:noFill/>
        </p:spPr>
      </p:pic>
      <p:sp>
        <p:nvSpPr>
          <p:cNvPr id="5" name="Content Placeholder 4"/>
          <p:cNvSpPr>
            <a:spLocks noGrp="1"/>
          </p:cNvSpPr>
          <p:nvPr>
            <p:ph sz="half" idx="2"/>
          </p:nvPr>
        </p:nvSpPr>
        <p:spPr>
          <a:xfrm>
            <a:off x="4419600" y="1371600"/>
            <a:ext cx="4343400" cy="5486400"/>
          </a:xfrm>
        </p:spPr>
        <p:txBody>
          <a:bodyPr>
            <a:normAutofit fontScale="77500" lnSpcReduction="20000"/>
          </a:bodyPr>
          <a:lstStyle/>
          <a:p>
            <a:r>
              <a:rPr lang="en-US" b="1" dirty="0" smtClean="0">
                <a:latin typeface="Comic Sans MS" pitchFamily="66" charset="0"/>
              </a:rPr>
              <a:t>The drone honeybee is larger, blockier and male.</a:t>
            </a:r>
          </a:p>
          <a:p>
            <a:r>
              <a:rPr lang="en-US" b="1" dirty="0" smtClean="0">
                <a:latin typeface="Comic Sans MS" pitchFamily="66" charset="0"/>
              </a:rPr>
              <a:t>It is the best flyer, has the best vision, and scent detection.</a:t>
            </a:r>
          </a:p>
          <a:p>
            <a:r>
              <a:rPr lang="en-US" b="1" dirty="0" smtClean="0">
                <a:latin typeface="Comic Sans MS" pitchFamily="66" charset="0"/>
              </a:rPr>
              <a:t>Its only function is to mate with the queen.</a:t>
            </a:r>
          </a:p>
          <a:p>
            <a:pPr>
              <a:lnSpc>
                <a:spcPct val="90000"/>
              </a:lnSpc>
            </a:pPr>
            <a:r>
              <a:rPr lang="en-US" b="1" dirty="0" smtClean="0">
                <a:latin typeface="Comic Sans MS" pitchFamily="66" charset="0"/>
              </a:rPr>
              <a:t>He is hatched from unfertilized eggs.</a:t>
            </a:r>
          </a:p>
          <a:p>
            <a:pPr>
              <a:lnSpc>
                <a:spcPct val="90000"/>
              </a:lnSpc>
            </a:pPr>
            <a:r>
              <a:rPr lang="en-US" b="1" dirty="0" smtClean="0">
                <a:latin typeface="Comic Sans MS" pitchFamily="66" charset="0"/>
              </a:rPr>
              <a:t>He doesn’t forage for food, he doesn’t help with the building of comb, nor can he defend the hive having no stinger.</a:t>
            </a:r>
          </a:p>
          <a:p>
            <a:pPr>
              <a:lnSpc>
                <a:spcPct val="90000"/>
              </a:lnSpc>
            </a:pPr>
            <a:r>
              <a:rPr lang="en-US" b="1" dirty="0" smtClean="0">
                <a:latin typeface="Comic Sans MS" pitchFamily="66" charset="0"/>
              </a:rPr>
              <a:t>When cold weather approaches and food may be scarce, the worker bees force the drones out of the hive.</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04800" y="533400"/>
            <a:ext cx="8686800" cy="5546725"/>
          </a:xfrm>
        </p:spPr>
        <p:txBody>
          <a:bodyPr>
            <a:normAutofit fontScale="92500" lnSpcReduction="10000"/>
          </a:bodyPr>
          <a:lstStyle/>
          <a:p>
            <a:r>
              <a:rPr lang="en-US" b="1" dirty="0" smtClean="0">
                <a:latin typeface="Comic Sans MS" pitchFamily="66" charset="0"/>
              </a:rPr>
              <a:t>Drones catch up with the queen, mount her, using the hind legs remove any previous drone’s endophallus, inserts his own, ejaculates, and pushes away.</a:t>
            </a:r>
          </a:p>
          <a:p>
            <a:r>
              <a:rPr lang="en-US" b="1" dirty="0" smtClean="0">
                <a:latin typeface="Comic Sans MS" pitchFamily="66" charset="0"/>
              </a:rPr>
              <a:t>Upon mating, the drone’s endophallus and attached internal organs are ripped out of his abdomen. He is dead before he reaches the ground.</a:t>
            </a:r>
          </a:p>
          <a:p>
            <a:r>
              <a:rPr lang="en-US" b="1" dirty="0" smtClean="0">
                <a:latin typeface="Comic Sans MS" pitchFamily="66" charset="0"/>
              </a:rPr>
              <a:t>Workers feed and tolerate drones during the summer months, but any who do not mate before fall are starved to death at the hive entrance.</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workers</a:t>
            </a:r>
            <a:endParaRPr lang="en-US" dirty="0"/>
          </a:p>
        </p:txBody>
      </p:sp>
      <p:sp>
        <p:nvSpPr>
          <p:cNvPr id="3" name="Content Placeholder 2"/>
          <p:cNvSpPr>
            <a:spLocks noGrp="1"/>
          </p:cNvSpPr>
          <p:nvPr>
            <p:ph idx="1"/>
          </p:nvPr>
        </p:nvSpPr>
        <p:spPr>
          <a:xfrm>
            <a:off x="304800" y="1219200"/>
            <a:ext cx="8686800" cy="5638800"/>
          </a:xfrm>
        </p:spPr>
        <p:txBody>
          <a:bodyPr numCol="1">
            <a:normAutofit fontScale="77500" lnSpcReduction="20000"/>
          </a:bodyPr>
          <a:lstStyle/>
          <a:p>
            <a:pPr>
              <a:lnSpc>
                <a:spcPct val="90000"/>
              </a:lnSpc>
            </a:pPr>
            <a:r>
              <a:rPr lang="en-US" b="1" dirty="0" smtClean="0">
                <a:latin typeface="Comic Sans MS" pitchFamily="66" charset="0"/>
              </a:rPr>
              <a:t>Is the smallest of the three types.  (Average weight 80 mg)</a:t>
            </a:r>
          </a:p>
          <a:p>
            <a:pPr>
              <a:lnSpc>
                <a:spcPct val="90000"/>
              </a:lnSpc>
            </a:pPr>
            <a:r>
              <a:rPr lang="en-US" b="1" dirty="0" smtClean="0">
                <a:latin typeface="Comic Sans MS" pitchFamily="66" charset="0"/>
              </a:rPr>
              <a:t>There are about 50,000 bees in a hive.</a:t>
            </a:r>
          </a:p>
          <a:p>
            <a:pPr>
              <a:lnSpc>
                <a:spcPct val="90000"/>
              </a:lnSpc>
              <a:buNone/>
            </a:pPr>
            <a:r>
              <a:rPr lang="en-US" b="1" dirty="0" smtClean="0">
                <a:latin typeface="Comic Sans MS" pitchFamily="66" charset="0"/>
              </a:rPr>
              <a:t>Her specific jobs changes with her age:	</a:t>
            </a:r>
          </a:p>
          <a:p>
            <a:pPr lvl="1">
              <a:lnSpc>
                <a:spcPct val="90000"/>
              </a:lnSpc>
              <a:buFont typeface="Wingdings" pitchFamily="2" charset="2"/>
              <a:buChar char="§"/>
            </a:pPr>
            <a:r>
              <a:rPr lang="en-US" b="1" dirty="0" smtClean="0">
                <a:solidFill>
                  <a:srgbClr val="002060"/>
                </a:solidFill>
                <a:latin typeface="Comic Sans MS" pitchFamily="66" charset="0"/>
              </a:rPr>
              <a:t>Clean cells</a:t>
            </a:r>
          </a:p>
          <a:p>
            <a:pPr lvl="1">
              <a:lnSpc>
                <a:spcPct val="90000"/>
              </a:lnSpc>
              <a:buFont typeface="Wingdings" pitchFamily="2" charset="2"/>
              <a:buChar char="§"/>
            </a:pPr>
            <a:r>
              <a:rPr lang="en-US" b="1" dirty="0" smtClean="0">
                <a:solidFill>
                  <a:srgbClr val="002060"/>
                </a:solidFill>
                <a:latin typeface="Comic Sans MS" pitchFamily="66" charset="0"/>
              </a:rPr>
              <a:t>Nursing</a:t>
            </a:r>
          </a:p>
          <a:p>
            <a:pPr lvl="1">
              <a:lnSpc>
                <a:spcPct val="90000"/>
              </a:lnSpc>
              <a:buFont typeface="Wingdings" pitchFamily="2" charset="2"/>
              <a:buChar char="§"/>
            </a:pPr>
            <a:r>
              <a:rPr lang="en-US" b="1" dirty="0" smtClean="0">
                <a:solidFill>
                  <a:srgbClr val="002060"/>
                </a:solidFill>
                <a:latin typeface="Comic Sans MS" pitchFamily="66" charset="0"/>
              </a:rPr>
              <a:t>Attending the queen</a:t>
            </a:r>
          </a:p>
          <a:p>
            <a:pPr lvl="1">
              <a:lnSpc>
                <a:spcPct val="90000"/>
              </a:lnSpc>
              <a:buFont typeface="Wingdings" pitchFamily="2" charset="2"/>
              <a:buChar char="§"/>
            </a:pPr>
            <a:r>
              <a:rPr lang="en-US" b="1" dirty="0" smtClean="0">
                <a:solidFill>
                  <a:srgbClr val="002060"/>
                </a:solidFill>
                <a:latin typeface="Comic Sans MS" pitchFamily="66" charset="0"/>
              </a:rPr>
              <a:t>Accepting nectar from foragers, deposit it in cells, add enzyme to nectar, evaporate water from nectar, also accept and pack pollen</a:t>
            </a:r>
          </a:p>
          <a:p>
            <a:pPr lvl="1">
              <a:lnSpc>
                <a:spcPct val="90000"/>
              </a:lnSpc>
              <a:buFont typeface="Wingdings" pitchFamily="2" charset="2"/>
              <a:buChar char="§"/>
            </a:pPr>
            <a:r>
              <a:rPr lang="en-US" b="1" dirty="0" smtClean="0">
                <a:solidFill>
                  <a:srgbClr val="002060"/>
                </a:solidFill>
                <a:latin typeface="Comic Sans MS" pitchFamily="66" charset="0"/>
              </a:rPr>
              <a:t>Fanning for temperature/humidity control</a:t>
            </a:r>
          </a:p>
          <a:p>
            <a:pPr lvl="1">
              <a:lnSpc>
                <a:spcPct val="90000"/>
              </a:lnSpc>
              <a:buFont typeface="Wingdings" pitchFamily="2" charset="2"/>
              <a:buChar char="§"/>
            </a:pPr>
            <a:r>
              <a:rPr lang="en-US" b="1" dirty="0" smtClean="0">
                <a:solidFill>
                  <a:srgbClr val="002060"/>
                </a:solidFill>
                <a:latin typeface="Comic Sans MS" pitchFamily="66" charset="0"/>
              </a:rPr>
              <a:t>Comb and cap building</a:t>
            </a:r>
          </a:p>
          <a:p>
            <a:pPr lvl="1">
              <a:lnSpc>
                <a:spcPct val="90000"/>
              </a:lnSpc>
              <a:buFont typeface="Wingdings" pitchFamily="2" charset="2"/>
              <a:buChar char="§"/>
            </a:pPr>
            <a:r>
              <a:rPr lang="en-US" b="1" dirty="0" smtClean="0">
                <a:solidFill>
                  <a:srgbClr val="002060"/>
                </a:solidFill>
                <a:latin typeface="Comic Sans MS" pitchFamily="66" charset="0"/>
              </a:rPr>
              <a:t>Guard duty</a:t>
            </a:r>
          </a:p>
          <a:p>
            <a:r>
              <a:rPr lang="en-US" b="1" dirty="0" smtClean="0">
                <a:latin typeface="Comic Sans MS" pitchFamily="66" charset="0"/>
              </a:rPr>
              <a:t>Gathering workers also collect water and plant resins (propolis).</a:t>
            </a:r>
          </a:p>
          <a:p>
            <a:r>
              <a:rPr lang="en-US" b="1" dirty="0" smtClean="0">
                <a:latin typeface="Comic Sans MS" pitchFamily="66" charset="0"/>
              </a:rPr>
              <a:t>The larva is fed honey and bee bread (pollen mixture with worker saliva).  The larva grows and is sealed into its cell.</a:t>
            </a:r>
          </a:p>
          <a:p>
            <a:endParaRPr lang="en-US" b="1" dirty="0" smtClean="0">
              <a:latin typeface="Comic Sans MS" pitchFamily="66" charset="0"/>
            </a:endParaRPr>
          </a:p>
          <a:p>
            <a:endParaRPr lang="en-US" b="1" dirty="0" smtClean="0">
              <a:latin typeface="Comic Sans MS" pitchFamily="66" charset="0"/>
            </a:endParaRPr>
          </a:p>
          <a:p>
            <a:pPr>
              <a:lnSpc>
                <a:spcPct val="90000"/>
              </a:lnSpc>
            </a:pPr>
            <a:endParaRPr lang="en-US" b="1" dirty="0" smtClean="0">
              <a:latin typeface="Comic Sans MS" pitchFamily="66" charset="0"/>
            </a:endParaRPr>
          </a:p>
          <a:p>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546725"/>
          </a:xfrm>
        </p:spPr>
        <p:txBody>
          <a:bodyPr>
            <a:normAutofit fontScale="77500" lnSpcReduction="20000"/>
          </a:bodyPr>
          <a:lstStyle/>
          <a:p>
            <a:pPr>
              <a:spcBef>
                <a:spcPct val="50000"/>
              </a:spcBef>
            </a:pPr>
            <a:r>
              <a:rPr lang="en-US" b="1" dirty="0" smtClean="0">
                <a:latin typeface="Comic Sans MS" pitchFamily="66" charset="0"/>
              </a:rPr>
              <a:t>These workers are ventilating the hive.</a:t>
            </a:r>
          </a:p>
          <a:p>
            <a:pPr>
              <a:spcBef>
                <a:spcPct val="50000"/>
              </a:spcBef>
            </a:pPr>
            <a:r>
              <a:rPr lang="en-US" b="1" dirty="0" smtClean="0">
                <a:latin typeface="Comic Sans MS" pitchFamily="66" charset="0"/>
              </a:rPr>
              <a:t>They are building the hexagonal walls of the honeycomb cells.</a:t>
            </a:r>
          </a:p>
          <a:p>
            <a:pPr>
              <a:spcBef>
                <a:spcPct val="50000"/>
              </a:spcBef>
            </a:pPr>
            <a:r>
              <a:rPr lang="en-US" b="1" dirty="0" smtClean="0">
                <a:latin typeface="Comic Sans MS" pitchFamily="66" charset="0"/>
              </a:rPr>
              <a:t>As worker-gatherers arrive from the field they receive the nectar to evaporate into honey.</a:t>
            </a:r>
          </a:p>
          <a:p>
            <a:pPr>
              <a:spcBef>
                <a:spcPct val="50000"/>
              </a:spcBef>
            </a:pPr>
            <a:r>
              <a:rPr lang="en-US" b="1" dirty="0" smtClean="0">
                <a:latin typeface="Comic Sans MS" pitchFamily="66" charset="0"/>
              </a:rPr>
              <a:t>In the darker brood comb areas, the workers clean out the cells, feed larvae, cap pupae, and continue the ventilation functions.</a:t>
            </a:r>
          </a:p>
          <a:p>
            <a:pPr>
              <a:spcBef>
                <a:spcPct val="50000"/>
              </a:spcBef>
            </a:pPr>
            <a:r>
              <a:rPr lang="en-US" b="1" dirty="0" smtClean="0">
                <a:latin typeface="Comic Sans MS" pitchFamily="66" charset="0"/>
              </a:rPr>
              <a:t>Also in this area a group of workers herd the queen to the empty brood cells, feed the queen, and someday may steal a zygote to surreptitiously make a new queen!</a:t>
            </a:r>
          </a:p>
          <a:p>
            <a:r>
              <a:rPr lang="en-US" b="1" dirty="0" smtClean="0">
                <a:latin typeface="Comic Sans MS" pitchFamily="66" charset="0"/>
              </a:rPr>
              <a:t>They gathers pollen by preening her bristles with combs on her legs and packing it in the hairs on her hind legs</a:t>
            </a:r>
          </a:p>
          <a:p>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The  collecting worker</a:t>
            </a:r>
            <a:endParaRPr lang="en-US" dirty="0"/>
          </a:p>
        </p:txBody>
      </p:sp>
      <p:sp>
        <p:nvSpPr>
          <p:cNvPr id="5" name="Content Placeholder 4"/>
          <p:cNvSpPr>
            <a:spLocks noGrp="1"/>
          </p:cNvSpPr>
          <p:nvPr>
            <p:ph sz="half" idx="1"/>
          </p:nvPr>
        </p:nvSpPr>
        <p:spPr/>
        <p:txBody>
          <a:bodyPr/>
          <a:lstStyle/>
          <a:p>
            <a:r>
              <a:rPr lang="en-US" b="1" dirty="0" smtClean="0">
                <a:latin typeface="Comic Sans MS" pitchFamily="66" charset="0"/>
              </a:rPr>
              <a:t>This worker has been out collecting and is returning with a full crop of nectar and the bristles of her legs are packed with yellow pollen.</a:t>
            </a:r>
          </a:p>
          <a:p>
            <a:endParaRPr lang="en-US" b="1" dirty="0">
              <a:latin typeface="Comic Sans MS" pitchFamily="66" charset="0"/>
            </a:endParaRPr>
          </a:p>
        </p:txBody>
      </p:sp>
      <p:pic>
        <p:nvPicPr>
          <p:cNvPr id="7" name="Picture 11" descr="bee.jpg                                                        00030D6BMacintosh HD                   B4A2E879:"/>
          <p:cNvPicPr>
            <a:picLocks noGrp="1" noChangeAspect="1" noChangeArrowheads="1"/>
          </p:cNvPicPr>
          <p:nvPr>
            <p:ph sz="half" idx="2"/>
          </p:nvPr>
        </p:nvPicPr>
        <p:blipFill>
          <a:blip r:embed="rId2"/>
          <a:srcRect/>
          <a:stretch>
            <a:fillRect/>
          </a:stretch>
        </p:blipFill>
        <p:spPr bwMode="auto">
          <a:xfrm>
            <a:off x="4648200" y="1752600"/>
            <a:ext cx="4101638" cy="365607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Phylum: Arthropoda</a:t>
            </a:r>
            <a:endParaRPr lang="en-US" dirty="0"/>
          </a:p>
        </p:txBody>
      </p:sp>
      <p:sp>
        <p:nvSpPr>
          <p:cNvPr id="3" name="Content Placeholder 2"/>
          <p:cNvSpPr>
            <a:spLocks noGrp="1"/>
          </p:cNvSpPr>
          <p:nvPr>
            <p:ph idx="1"/>
          </p:nvPr>
        </p:nvSpPr>
        <p:spPr/>
        <p:txBody>
          <a:bodyPr>
            <a:normAutofit/>
          </a:bodyPr>
          <a:lstStyle/>
          <a:p>
            <a:r>
              <a:rPr lang="en-US" b="1" dirty="0" smtClean="0">
                <a:latin typeface="Comic Sans MS" pitchFamily="66" charset="0"/>
              </a:rPr>
              <a:t>Segmented body (2 or 3 regions)</a:t>
            </a:r>
          </a:p>
          <a:p>
            <a:r>
              <a:rPr lang="en-US" b="1" dirty="0" smtClean="0">
                <a:latin typeface="Comic Sans MS" pitchFamily="66" charset="0"/>
              </a:rPr>
              <a:t>Paired segmented appendages </a:t>
            </a:r>
          </a:p>
          <a:p>
            <a:r>
              <a:rPr lang="en-US" b="1" dirty="0" smtClean="0">
                <a:latin typeface="Comic Sans MS" pitchFamily="66" charset="0"/>
              </a:rPr>
              <a:t>Exoskeleton</a:t>
            </a:r>
          </a:p>
          <a:p>
            <a:r>
              <a:rPr lang="en-US" b="1" dirty="0" smtClean="0">
                <a:latin typeface="Comic Sans MS" pitchFamily="66" charset="0"/>
              </a:rPr>
              <a:t>Bilaterally symmetrical with tubular alimentary canal</a:t>
            </a:r>
          </a:p>
          <a:p>
            <a:r>
              <a:rPr lang="en-US" b="1" dirty="0" smtClean="0">
                <a:latin typeface="Comic Sans MS" pitchFamily="66" charset="0"/>
              </a:rPr>
              <a:t>Open circulatory system (dorsal blood vessel and 	open body cavity)</a:t>
            </a:r>
          </a:p>
          <a:p>
            <a:r>
              <a:rPr lang="en-US" b="1" dirty="0" smtClean="0">
                <a:latin typeface="Comic Sans MS" pitchFamily="66" charset="0"/>
              </a:rPr>
              <a:t>Invertebrates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collecting worker</a:t>
            </a:r>
            <a:endParaRPr lang="en-US" dirty="0"/>
          </a:p>
        </p:txBody>
      </p:sp>
      <p:pic>
        <p:nvPicPr>
          <p:cNvPr id="7" name="Content Placeholder 6" descr="Honey-Bees-On-Purple-Flower-Wallpaper.jpg"/>
          <p:cNvPicPr>
            <a:picLocks noGrp="1" noChangeAspect="1"/>
          </p:cNvPicPr>
          <p:nvPr>
            <p:ph idx="1"/>
          </p:nvPr>
        </p:nvPicPr>
        <p:blipFill>
          <a:blip r:embed="rId2"/>
          <a:stretch>
            <a:fillRect/>
          </a:stretch>
        </p:blipFill>
        <p:spPr>
          <a:xfrm>
            <a:off x="625122" y="1554163"/>
            <a:ext cx="8046155" cy="4525962"/>
          </a:xfr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503237"/>
            <a:ext cx="8229600" cy="715963"/>
          </a:xfrm>
        </p:spPr>
        <p:txBody>
          <a:bodyPr>
            <a:normAutofit/>
          </a:bodyPr>
          <a:lstStyle/>
          <a:p>
            <a:r>
              <a:rPr lang="en-US" sz="4000" dirty="0"/>
              <a:t>Pollen basket</a:t>
            </a:r>
          </a:p>
        </p:txBody>
      </p:sp>
      <p:pic>
        <p:nvPicPr>
          <p:cNvPr id="61443" name="Picture 6" descr="npo0000d8"/>
          <p:cNvPicPr>
            <a:picLocks noGrp="1" noChangeAspect="1" noChangeArrowheads="1"/>
          </p:cNvPicPr>
          <p:nvPr>
            <p:ph type="body" idx="1"/>
          </p:nvPr>
        </p:nvPicPr>
        <p:blipFill>
          <a:blip r:embed="rId3"/>
          <a:srcRect/>
          <a:stretch>
            <a:fillRect/>
          </a:stretch>
        </p:blipFill>
        <p:spPr>
          <a:xfrm>
            <a:off x="1295400" y="1447800"/>
            <a:ext cx="6858000" cy="4891088"/>
          </a:xfrm>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full saddle bags2"/>
          <p:cNvPicPr>
            <a:picLocks noChangeAspect="1" noChangeArrowheads="1"/>
          </p:cNvPicPr>
          <p:nvPr/>
        </p:nvPicPr>
        <p:blipFill>
          <a:blip r:embed="rId3"/>
          <a:srcRect/>
          <a:stretch>
            <a:fillRect/>
          </a:stretch>
        </p:blipFill>
        <p:spPr bwMode="auto">
          <a:xfrm>
            <a:off x="685800" y="0"/>
            <a:ext cx="4451350" cy="6629400"/>
          </a:xfrm>
          <a:prstGeom prst="rect">
            <a:avLst/>
          </a:prstGeom>
          <a:noFill/>
        </p:spPr>
      </p:pic>
      <p:sp>
        <p:nvSpPr>
          <p:cNvPr id="63493" name="Text Box 5"/>
          <p:cNvSpPr txBox="1">
            <a:spLocks noChangeArrowheads="1"/>
          </p:cNvSpPr>
          <p:nvPr/>
        </p:nvSpPr>
        <p:spPr bwMode="auto">
          <a:xfrm>
            <a:off x="5715000" y="2286000"/>
            <a:ext cx="3124200" cy="2862322"/>
          </a:xfrm>
          <a:prstGeom prst="rect">
            <a:avLst/>
          </a:prstGeom>
          <a:noFill/>
          <a:ln w="9525">
            <a:noFill/>
            <a:miter lim="800000"/>
            <a:headEnd/>
            <a:tailEnd/>
          </a:ln>
          <a:effectLst/>
        </p:spPr>
        <p:txBody>
          <a:bodyPr wrap="square">
            <a:spAutoFit/>
          </a:bodyPr>
          <a:lstStyle/>
          <a:p>
            <a:pPr>
              <a:spcBef>
                <a:spcPct val="50000"/>
              </a:spcBef>
            </a:pPr>
            <a:r>
              <a:rPr lang="en-US" sz="3600" b="1" dirty="0">
                <a:latin typeface="Comic Sans MS" pitchFamily="66" charset="0"/>
              </a:rPr>
              <a:t>Bees with full pollen baskets entering hive.</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Life expectancy</a:t>
            </a:r>
            <a:endParaRPr lang="en-US" dirty="0"/>
          </a:p>
        </p:txBody>
      </p:sp>
      <p:sp>
        <p:nvSpPr>
          <p:cNvPr id="3" name="Content Placeholder 2"/>
          <p:cNvSpPr>
            <a:spLocks noGrp="1"/>
          </p:cNvSpPr>
          <p:nvPr>
            <p:ph idx="1"/>
          </p:nvPr>
        </p:nvSpPr>
        <p:spPr>
          <a:xfrm>
            <a:off x="304800" y="1249362"/>
            <a:ext cx="8686800" cy="5303838"/>
          </a:xfrm>
        </p:spPr>
        <p:txBody>
          <a:bodyPr>
            <a:normAutofit fontScale="70000" lnSpcReduction="20000"/>
          </a:bodyPr>
          <a:lstStyle/>
          <a:p>
            <a:r>
              <a:rPr lang="en-US" b="1" dirty="0" smtClean="0">
                <a:latin typeface="Comic Sans MS" pitchFamily="66" charset="0"/>
              </a:rPr>
              <a:t>Although the average lifespan of a </a:t>
            </a:r>
            <a:r>
              <a:rPr lang="en-US" b="1" dirty="0" smtClean="0">
                <a:solidFill>
                  <a:srgbClr val="0070C0"/>
                </a:solidFill>
                <a:latin typeface="Comic Sans MS" pitchFamily="66" charset="0"/>
              </a:rPr>
              <a:t>queen</a:t>
            </a:r>
            <a:r>
              <a:rPr lang="en-US" b="1" dirty="0" smtClean="0">
                <a:latin typeface="Comic Sans MS" pitchFamily="66" charset="0"/>
              </a:rPr>
              <a:t> in most subspecies is </a:t>
            </a:r>
            <a:r>
              <a:rPr lang="en-US" b="1" dirty="0" smtClean="0">
                <a:solidFill>
                  <a:srgbClr val="0070C0"/>
                </a:solidFill>
                <a:latin typeface="Comic Sans MS" pitchFamily="66" charset="0"/>
              </a:rPr>
              <a:t>three to five years</a:t>
            </a:r>
            <a:r>
              <a:rPr lang="en-US" b="1" dirty="0" smtClean="0">
                <a:latin typeface="Comic Sans MS" pitchFamily="66" charset="0"/>
              </a:rPr>
              <a:t>, reports from the German-European black bee subspecies previously used for beekeeping indicate that a </a:t>
            </a:r>
            <a:r>
              <a:rPr lang="en-US" b="1" dirty="0" smtClean="0">
                <a:solidFill>
                  <a:srgbClr val="0070C0"/>
                </a:solidFill>
                <a:latin typeface="Comic Sans MS" pitchFamily="66" charset="0"/>
              </a:rPr>
              <a:t>queen can live up to eight years</a:t>
            </a:r>
            <a:r>
              <a:rPr lang="en-US" b="1" dirty="0" smtClean="0">
                <a:latin typeface="Comic Sans MS" pitchFamily="66" charset="0"/>
              </a:rPr>
              <a:t>.</a:t>
            </a:r>
          </a:p>
          <a:p>
            <a:r>
              <a:rPr lang="en-US" b="1" dirty="0" smtClean="0">
                <a:latin typeface="Comic Sans MS" pitchFamily="66" charset="0"/>
              </a:rPr>
              <a:t>Because a queen's store of sperm is depleted near the end of her life, she begins laying more unfertilized eggs; for this reason, beekeepers often </a:t>
            </a:r>
            <a:r>
              <a:rPr lang="en-US" b="1" dirty="0" smtClean="0">
                <a:solidFill>
                  <a:srgbClr val="0070C0"/>
                </a:solidFill>
                <a:latin typeface="Comic Sans MS" pitchFamily="66" charset="0"/>
              </a:rPr>
              <a:t>replace queens every year or two</a:t>
            </a:r>
            <a:r>
              <a:rPr lang="en-US" b="1" dirty="0" smtClean="0">
                <a:latin typeface="Comic Sans MS" pitchFamily="66" charset="0"/>
              </a:rPr>
              <a:t>.</a:t>
            </a:r>
          </a:p>
          <a:p>
            <a:r>
              <a:rPr lang="en-US" b="1" dirty="0" smtClean="0">
                <a:latin typeface="Comic Sans MS" pitchFamily="66" charset="0"/>
              </a:rPr>
              <a:t>The lifespan of </a:t>
            </a:r>
            <a:r>
              <a:rPr lang="en-US" b="1" dirty="0" smtClean="0">
                <a:solidFill>
                  <a:srgbClr val="FF0000"/>
                </a:solidFill>
                <a:latin typeface="Comic Sans MS" pitchFamily="66" charset="0"/>
              </a:rPr>
              <a:t>workers</a:t>
            </a:r>
            <a:r>
              <a:rPr lang="en-US" b="1" dirty="0" smtClean="0">
                <a:latin typeface="Comic Sans MS" pitchFamily="66" charset="0"/>
              </a:rPr>
              <a:t> </a:t>
            </a:r>
            <a:r>
              <a:rPr lang="en-US" b="1" dirty="0" smtClean="0">
                <a:solidFill>
                  <a:srgbClr val="FF0000"/>
                </a:solidFill>
                <a:latin typeface="Comic Sans MS" pitchFamily="66" charset="0"/>
              </a:rPr>
              <a:t>varies</a:t>
            </a:r>
            <a:r>
              <a:rPr lang="en-US" b="1" dirty="0" smtClean="0">
                <a:latin typeface="Comic Sans MS" pitchFamily="66" charset="0"/>
              </a:rPr>
              <a:t> considerably over the year in regions with long winters.</a:t>
            </a:r>
          </a:p>
          <a:p>
            <a:r>
              <a:rPr lang="en-US" b="1" dirty="0" smtClean="0">
                <a:latin typeface="Comic Sans MS" pitchFamily="66" charset="0"/>
              </a:rPr>
              <a:t>Workers </a:t>
            </a:r>
            <a:r>
              <a:rPr lang="en-US" b="1" dirty="0" smtClean="0">
                <a:solidFill>
                  <a:srgbClr val="FF0000"/>
                </a:solidFill>
                <a:latin typeface="Comic Sans MS" pitchFamily="66" charset="0"/>
              </a:rPr>
              <a:t>born in spring and summer</a:t>
            </a:r>
            <a:r>
              <a:rPr lang="en-US" b="1" dirty="0" smtClean="0">
                <a:latin typeface="Comic Sans MS" pitchFamily="66" charset="0"/>
              </a:rPr>
              <a:t> will work hard, living only a </a:t>
            </a:r>
            <a:r>
              <a:rPr lang="en-US" b="1" dirty="0" smtClean="0">
                <a:solidFill>
                  <a:srgbClr val="FF0000"/>
                </a:solidFill>
                <a:latin typeface="Comic Sans MS" pitchFamily="66" charset="0"/>
              </a:rPr>
              <a:t>few weeks</a:t>
            </a:r>
            <a:r>
              <a:rPr lang="en-US" b="1" dirty="0" smtClean="0">
                <a:latin typeface="Comic Sans MS" pitchFamily="66" charset="0"/>
              </a:rPr>
              <a:t>, but those </a:t>
            </a:r>
            <a:r>
              <a:rPr lang="en-US" b="1" dirty="0" smtClean="0">
                <a:solidFill>
                  <a:srgbClr val="C00000"/>
                </a:solidFill>
                <a:latin typeface="Comic Sans MS" pitchFamily="66" charset="0"/>
              </a:rPr>
              <a:t>born in autumn</a:t>
            </a:r>
            <a:r>
              <a:rPr lang="en-US" b="1" dirty="0" smtClean="0">
                <a:latin typeface="Comic Sans MS" pitchFamily="66" charset="0"/>
              </a:rPr>
              <a:t> will remain inside for </a:t>
            </a:r>
            <a:r>
              <a:rPr lang="en-US" b="1" dirty="0" smtClean="0">
                <a:solidFill>
                  <a:srgbClr val="C00000"/>
                </a:solidFill>
                <a:latin typeface="Comic Sans MS" pitchFamily="66" charset="0"/>
              </a:rPr>
              <a:t>several months </a:t>
            </a:r>
            <a:r>
              <a:rPr lang="en-US" b="1" dirty="0" smtClean="0">
                <a:latin typeface="Comic Sans MS" pitchFamily="66" charset="0"/>
              </a:rPr>
              <a:t>as the colony clusters.</a:t>
            </a:r>
          </a:p>
          <a:p>
            <a:r>
              <a:rPr lang="en-US" b="1" dirty="0" smtClean="0">
                <a:latin typeface="Comic Sans MS" pitchFamily="66" charset="0"/>
              </a:rPr>
              <a:t>On average during the year, about one percent of a colony's worker bees die naturally per day.</a:t>
            </a:r>
          </a:p>
          <a:p>
            <a:r>
              <a:rPr lang="en-US" b="1" dirty="0" smtClean="0">
                <a:solidFill>
                  <a:srgbClr val="002060"/>
                </a:solidFill>
                <a:latin typeface="Comic Sans MS" pitchFamily="66" charset="0"/>
              </a:rPr>
              <a:t>Except for the queen, all of a colony's workers are replaced about every four months.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400" dirty="0" smtClean="0"/>
              <a:t>Communication</a:t>
            </a:r>
            <a:endParaRPr lang="en-US" sz="5400" dirty="0"/>
          </a:p>
        </p:txBody>
      </p:sp>
      <p:sp>
        <p:nvSpPr>
          <p:cNvPr id="3" name="Content Placeholder 2"/>
          <p:cNvSpPr>
            <a:spLocks noGrp="1"/>
          </p:cNvSpPr>
          <p:nvPr>
            <p:ph idx="1"/>
          </p:nvPr>
        </p:nvSpPr>
        <p:spPr/>
        <p:txBody>
          <a:bodyPr>
            <a:normAutofit fontScale="92500" lnSpcReduction="10000"/>
          </a:bodyPr>
          <a:lstStyle/>
          <a:p>
            <a:pPr>
              <a:buNone/>
            </a:pPr>
            <a:r>
              <a:rPr lang="en-US" sz="3600" dirty="0" smtClean="0">
                <a:latin typeface="+mj-lt"/>
              </a:rPr>
              <a:t>Dance (waggle dance)</a:t>
            </a:r>
          </a:p>
          <a:p>
            <a:r>
              <a:rPr lang="en-US" b="1" dirty="0" smtClean="0">
                <a:latin typeface="Comic Sans MS" pitchFamily="66" charset="0"/>
              </a:rPr>
              <a:t>Communicates the location and profitability of a food source to other foragers of the hive.</a:t>
            </a:r>
          </a:p>
          <a:p>
            <a:endParaRPr lang="en-US" dirty="0" smtClean="0"/>
          </a:p>
          <a:p>
            <a:pPr>
              <a:buNone/>
            </a:pPr>
            <a:r>
              <a:rPr lang="en-US" sz="3600" dirty="0" smtClean="0">
                <a:latin typeface="+mj-lt"/>
              </a:rPr>
              <a:t>Pheromones</a:t>
            </a:r>
            <a:r>
              <a:rPr lang="en-US" sz="2800" dirty="0" smtClean="0">
                <a:latin typeface="+mj-lt"/>
              </a:rPr>
              <a:t>  </a:t>
            </a:r>
            <a:endParaRPr lang="en-US" dirty="0" smtClean="0">
              <a:latin typeface="+mj-lt"/>
            </a:endParaRPr>
          </a:p>
          <a:p>
            <a:r>
              <a:rPr lang="en-US" b="1" dirty="0" smtClean="0">
                <a:latin typeface="Comic Sans MS" pitchFamily="66" charset="0"/>
              </a:rPr>
              <a:t>Various pheromones are secreted by the queen and by the workers from their glands.</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228600" y="198437"/>
            <a:ext cx="8510588" cy="1325563"/>
          </a:xfrm>
        </p:spPr>
        <p:txBody>
          <a:bodyPr/>
          <a:lstStyle/>
          <a:p>
            <a:r>
              <a:rPr lang="en-US" dirty="0"/>
              <a:t>Main Bee </a:t>
            </a:r>
            <a:r>
              <a:rPr lang="en-US" dirty="0" smtClean="0"/>
              <a:t>Products</a:t>
            </a:r>
            <a:endParaRPr lang="en-US" dirty="0"/>
          </a:p>
        </p:txBody>
      </p:sp>
      <p:sp>
        <p:nvSpPr>
          <p:cNvPr id="86019" name="Rectangle 3"/>
          <p:cNvSpPr>
            <a:spLocks noGrp="1" noChangeArrowheads="1"/>
          </p:cNvSpPr>
          <p:nvPr>
            <p:ph type="body" idx="1"/>
          </p:nvPr>
        </p:nvSpPr>
        <p:spPr>
          <a:xfrm>
            <a:off x="304800" y="1295400"/>
            <a:ext cx="8686800" cy="5105400"/>
          </a:xfrm>
        </p:spPr>
        <p:txBody>
          <a:bodyPr>
            <a:noAutofit/>
          </a:bodyPr>
          <a:lstStyle/>
          <a:p>
            <a:pPr>
              <a:lnSpc>
                <a:spcPct val="90000"/>
              </a:lnSpc>
            </a:pPr>
            <a:r>
              <a:rPr lang="en-US" sz="2400" b="1" dirty="0">
                <a:latin typeface="Comic Sans MS" pitchFamily="66" charset="0"/>
              </a:rPr>
              <a:t>Pollination service</a:t>
            </a:r>
          </a:p>
          <a:p>
            <a:pPr>
              <a:lnSpc>
                <a:spcPct val="90000"/>
              </a:lnSpc>
            </a:pPr>
            <a:r>
              <a:rPr lang="en-US" sz="2400" b="1" dirty="0">
                <a:latin typeface="Comic Sans MS" pitchFamily="66" charset="0"/>
              </a:rPr>
              <a:t>Honey</a:t>
            </a:r>
          </a:p>
          <a:p>
            <a:r>
              <a:rPr lang="en-US" sz="2400" b="1" dirty="0" smtClean="0">
                <a:latin typeface="Comic Sans MS" pitchFamily="66" charset="0"/>
              </a:rPr>
              <a:t>Wax: cosmetics, easy to prepare, candles, crayons, furniture finishes. It takes (3.5 to 13) gm of sugar to produce 1 gm of wax. </a:t>
            </a:r>
            <a:endParaRPr lang="en-US" sz="2400" b="1" dirty="0">
              <a:latin typeface="Comic Sans MS" pitchFamily="66" charset="0"/>
            </a:endParaRPr>
          </a:p>
          <a:p>
            <a:pPr>
              <a:lnSpc>
                <a:spcPct val="90000"/>
              </a:lnSpc>
            </a:pPr>
            <a:r>
              <a:rPr lang="en-US" sz="2400" b="1" dirty="0">
                <a:latin typeface="Comic Sans MS" pitchFamily="66" charset="0"/>
              </a:rPr>
              <a:t>Pollen</a:t>
            </a:r>
          </a:p>
          <a:p>
            <a:pPr>
              <a:lnSpc>
                <a:spcPct val="90000"/>
              </a:lnSpc>
            </a:pPr>
            <a:r>
              <a:rPr lang="en-US" sz="2400" b="1" dirty="0">
                <a:latin typeface="Comic Sans MS" pitchFamily="66" charset="0"/>
              </a:rPr>
              <a:t>Royal </a:t>
            </a:r>
            <a:r>
              <a:rPr lang="en-US" sz="2400" b="1" dirty="0" smtClean="0">
                <a:latin typeface="Comic Sans MS" pitchFamily="66" charset="0"/>
              </a:rPr>
              <a:t>jelly: Royal jelly is a honey-bee secretion used to nourish the larvae. It is marketed for its alleged health benefits. On the other hand, it may cause severe allergic reactions in some individuals.</a:t>
            </a:r>
            <a:endParaRPr lang="en-US" sz="2400" b="1" dirty="0">
              <a:latin typeface="Comic Sans MS" pitchFamily="66" charset="0"/>
            </a:endParaRPr>
          </a:p>
          <a:p>
            <a:pPr>
              <a:lnSpc>
                <a:spcPct val="90000"/>
              </a:lnSpc>
            </a:pPr>
            <a:r>
              <a:rPr lang="en-US" sz="2400" b="1" dirty="0">
                <a:latin typeface="Comic Sans MS" pitchFamily="66" charset="0"/>
              </a:rPr>
              <a:t>Bee </a:t>
            </a:r>
            <a:r>
              <a:rPr lang="en-US" sz="2400" b="1" dirty="0" smtClean="0">
                <a:latin typeface="Comic Sans MS" pitchFamily="66" charset="0"/>
              </a:rPr>
              <a:t>brood: fry or pickle, smoked, baked recently harvested pupae. High in protein, vitamins.</a:t>
            </a:r>
            <a:endParaRPr lang="en-US" sz="2400" b="1" dirty="0">
              <a:latin typeface="Comic Sans MS" pitchFamily="66" charset="0"/>
            </a:endParaRPr>
          </a:p>
          <a:p>
            <a:pPr>
              <a:lnSpc>
                <a:spcPct val="90000"/>
              </a:lnSpc>
            </a:pPr>
            <a:endParaRPr lang="en-US" sz="2400" b="1" dirty="0">
              <a:latin typeface="Comic Sans MS" pitchFamily="66"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77875"/>
            <a:ext cx="8686800" cy="5546725"/>
          </a:xfrm>
        </p:spPr>
        <p:txBody>
          <a:bodyPr>
            <a:normAutofit fontScale="92500" lnSpcReduction="20000"/>
          </a:bodyPr>
          <a:lstStyle/>
          <a:p>
            <a:pPr>
              <a:lnSpc>
                <a:spcPct val="90000"/>
              </a:lnSpc>
            </a:pPr>
            <a:r>
              <a:rPr lang="en-US" b="1" dirty="0" smtClean="0">
                <a:latin typeface="Comic Sans MS" pitchFamily="66" charset="0"/>
              </a:rPr>
              <a:t>Propolis: Propolis is a resinous mixture collected by honey bees from tree buds, sap flows or other botanical sources, which is used as a sealant for unwanted open spaces in the hive. Although propolis is alleged to have health benefits (tincture of Propolis is marketed as a cold and flu remedy), it may cause severe allergic reactions in some individuals. Propolis is also used in wood finishes, and gives a Stradivarius violin its unique red color.</a:t>
            </a:r>
          </a:p>
          <a:p>
            <a:r>
              <a:rPr lang="en-US" b="1" dirty="0" smtClean="0">
                <a:latin typeface="Comic Sans MS" pitchFamily="66" charset="0"/>
              </a:rPr>
              <a:t>Bee venom: used to desensitize allergy to bee stings.  Said to relieve arthritis, multiple sclerosis, Parkinson's, apitherapy</a:t>
            </a:r>
          </a:p>
          <a:p>
            <a:pPr>
              <a:lnSpc>
                <a:spcPct val="90000"/>
              </a:lnSpc>
            </a:pPr>
            <a:r>
              <a:rPr lang="en-US" b="1" dirty="0" smtClean="0">
                <a:latin typeface="Comic Sans MS" pitchFamily="66" charset="0"/>
              </a:rPr>
              <a:t>Mead (honey wine)</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Bee sting</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latin typeface="Comic Sans MS" pitchFamily="66" charset="0"/>
              </a:rPr>
              <a:t>When a bee stings, the stinger is pulled out from her body, digs its way in with muscular contraction, and the venom sac injects the poisons into the victim. Of course the honeybee hemorrhages to death upon stinging the victim!</a:t>
            </a:r>
          </a:p>
          <a:p>
            <a:pPr>
              <a:spcBef>
                <a:spcPct val="50000"/>
              </a:spcBef>
            </a:pPr>
            <a:r>
              <a:rPr lang="en-US" b="1" dirty="0" smtClean="0">
                <a:latin typeface="Comic Sans MS" pitchFamily="66" charset="0"/>
              </a:rPr>
              <a:t>The stinger’s venom sac contracts and pulsates, injecting its venom into the victim.</a:t>
            </a:r>
          </a:p>
          <a:p>
            <a:pPr>
              <a:spcBef>
                <a:spcPct val="50000"/>
              </a:spcBef>
            </a:pPr>
            <a:r>
              <a:rPr lang="en-US" b="1" dirty="0" smtClean="0">
                <a:latin typeface="Comic Sans MS" pitchFamily="66" charset="0"/>
              </a:rPr>
              <a:t>Best to brush this away rather than squash it and give yourself a large dose!</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Doctrine of signature</a:t>
            </a:r>
            <a:endParaRPr lang="en-US" dirty="0"/>
          </a:p>
        </p:txBody>
      </p:sp>
      <p:sp>
        <p:nvSpPr>
          <p:cNvPr id="3" name="Content Placeholder 2"/>
          <p:cNvSpPr>
            <a:spLocks noGrp="1"/>
          </p:cNvSpPr>
          <p:nvPr>
            <p:ph idx="1"/>
          </p:nvPr>
        </p:nvSpPr>
        <p:spPr>
          <a:xfrm>
            <a:off x="304800" y="1219200"/>
            <a:ext cx="8686800" cy="5638800"/>
          </a:xfrm>
        </p:spPr>
        <p:txBody>
          <a:bodyPr>
            <a:normAutofit fontScale="92500" lnSpcReduction="10000"/>
          </a:bodyPr>
          <a:lstStyle/>
          <a:p>
            <a:r>
              <a:rPr lang="en-US" b="1" dirty="0" smtClean="0">
                <a:latin typeface="Comic Sans MS" pitchFamily="66" charset="0"/>
              </a:rPr>
              <a:t>Bees are busy and industrious, always moving from flower to flower. They are easily crossed, and they are very protective of their hive.</a:t>
            </a:r>
          </a:p>
          <a:p>
            <a:r>
              <a:rPr lang="en-US" b="1" dirty="0" smtClean="0">
                <a:latin typeface="Comic Sans MS" pitchFamily="66" charset="0"/>
              </a:rPr>
              <a:t>Likewise, people who need Apis are extroverts, though not in the way that people who need phosphorus are.</a:t>
            </a:r>
          </a:p>
          <a:p>
            <a:r>
              <a:rPr lang="en-US" b="1" dirty="0" smtClean="0">
                <a:latin typeface="Comic Sans MS" pitchFamily="66" charset="0"/>
              </a:rPr>
              <a:t>Their primary attention is on their day-to-day life: the domestic situation, work, and practical matters. They rarely focus on their own inner issues, or if they do, it will only be in a superficial way.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28600"/>
            <a:ext cx="8686800" cy="6553200"/>
          </a:xfrm>
        </p:spPr>
        <p:txBody>
          <a:bodyPr>
            <a:noAutofit/>
          </a:bodyPr>
          <a:lstStyle/>
          <a:p>
            <a:r>
              <a:rPr lang="en-US" sz="2400" b="1" dirty="0" smtClean="0">
                <a:latin typeface="Comic Sans MS" pitchFamily="66" charset="0"/>
              </a:rPr>
              <a:t>The Apis person is intensely loyal to their friends and family. These people say, "I will do anything for my friends or family." If anything threatens the security or harmony of their community (or hive), they will react with much hostility. One of their most well known defenses is jealousy.</a:t>
            </a:r>
          </a:p>
          <a:p>
            <a:r>
              <a:rPr lang="en-US" sz="2400" b="1" dirty="0" smtClean="0">
                <a:latin typeface="Comic Sans MS" pitchFamily="66" charset="0"/>
              </a:rPr>
              <a:t>The queen of honey bee jealous organism in nature so the patient of Apis mel is also jealous &amp; suspicious in nature.</a:t>
            </a:r>
          </a:p>
          <a:p>
            <a:r>
              <a:rPr lang="en-US" sz="2400" b="1" dirty="0" smtClean="0">
                <a:latin typeface="Comic Sans MS" pitchFamily="66" charset="0"/>
              </a:rPr>
              <a:t>Also, like a bee that has a thousand eyes, these people are mentally sharp, noticing everything around them. They have a quick temper which may burst out like a sting.</a:t>
            </a:r>
          </a:p>
          <a:p>
            <a:r>
              <a:rPr lang="en-US" sz="2400" b="1" dirty="0" smtClean="0">
                <a:latin typeface="Comic Sans MS" pitchFamily="66" charset="0"/>
              </a:rPr>
              <a:t>Their industriousness may be exhibited in their profession or housework. They don't do things for egoistic benefits, as would people who need Nux , Aurum, or Sulphur.</a:t>
            </a: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Class: Insecta</a:t>
            </a:r>
            <a:r>
              <a:rPr lang="en-US" dirty="0" smtClean="0"/>
              <a:t> </a:t>
            </a:r>
            <a:endParaRPr lang="en-US" dirty="0"/>
          </a:p>
        </p:txBody>
      </p:sp>
      <p:sp>
        <p:nvSpPr>
          <p:cNvPr id="3" name="Content Placeholder 2"/>
          <p:cNvSpPr>
            <a:spLocks noGrp="1"/>
          </p:cNvSpPr>
          <p:nvPr>
            <p:ph idx="1"/>
          </p:nvPr>
        </p:nvSpPr>
        <p:spPr/>
        <p:txBody>
          <a:bodyPr>
            <a:normAutofit/>
          </a:bodyPr>
          <a:lstStyle/>
          <a:p>
            <a:pPr>
              <a:buNone/>
            </a:pPr>
            <a:r>
              <a:rPr lang="en-US" sz="2800" b="1" dirty="0" smtClean="0">
                <a:latin typeface="Comic Sans MS" pitchFamily="66" charset="0"/>
              </a:rPr>
              <a:t>(Over 1,000 species can be found around your home </a:t>
            </a:r>
          </a:p>
          <a:p>
            <a:r>
              <a:rPr lang="en-US" sz="2800" b="1" dirty="0" smtClean="0">
                <a:latin typeface="Comic Sans MS" pitchFamily="66" charset="0"/>
              </a:rPr>
              <a:t>Head, thorax, abdomen</a:t>
            </a:r>
          </a:p>
          <a:p>
            <a:r>
              <a:rPr lang="en-US" sz="2800" b="1" dirty="0" smtClean="0">
                <a:latin typeface="Comic Sans MS" pitchFamily="66" charset="0"/>
              </a:rPr>
              <a:t>One pair of antennae </a:t>
            </a:r>
          </a:p>
          <a:p>
            <a:r>
              <a:rPr lang="en-US" sz="2800" b="1" dirty="0" smtClean="0">
                <a:latin typeface="Comic Sans MS" pitchFamily="66" charset="0"/>
              </a:rPr>
              <a:t>3 pairs of legs</a:t>
            </a:r>
          </a:p>
          <a:p>
            <a:r>
              <a:rPr lang="en-US" sz="2800" b="1" dirty="0" smtClean="0">
                <a:latin typeface="Comic Sans MS" pitchFamily="66" charset="0"/>
              </a:rPr>
              <a:t>1 or 2 pairs of wings</a:t>
            </a:r>
            <a:endParaRPr lang="en-US" sz="2800" b="1" dirty="0">
              <a:latin typeface="Comic Sans MS" pitchFamily="66"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400800"/>
          </a:xfrm>
        </p:spPr>
        <p:txBody>
          <a:bodyPr>
            <a:noAutofit/>
          </a:bodyPr>
          <a:lstStyle/>
          <a:p>
            <a:r>
              <a:rPr lang="en-US" sz="2400" b="1" dirty="0" smtClean="0">
                <a:latin typeface="Comic Sans MS" pitchFamily="66" charset="0"/>
              </a:rPr>
              <a:t>They prefer to do things just for their own sake, though they also like the financial security and thus domestic security that work provides.</a:t>
            </a:r>
          </a:p>
          <a:p>
            <a:r>
              <a:rPr lang="en-US" sz="2400" b="1" dirty="0" smtClean="0">
                <a:latin typeface="Comic Sans MS" pitchFamily="66" charset="0"/>
              </a:rPr>
              <a:t>Beekeepers have noticed that bees do not allow their hive to get too heat. Bees in the center of the hive are cold, but when those on the outer layers get warm, they all begin to kick their feet and flap their wings rapidly, just in the same way that humans using fan as a way to keep aerated.</a:t>
            </a:r>
          </a:p>
          <a:p>
            <a:r>
              <a:rPr lang="en-US" sz="2400" b="1" dirty="0" smtClean="0">
                <a:latin typeface="Comic Sans MS" pitchFamily="66" charset="0"/>
              </a:rPr>
              <a:t>Ultimately, once enough optimum temperature is maintained, the flapping stops, though it starts again when the temperature shoots.</a:t>
            </a:r>
          </a:p>
          <a:p>
            <a:r>
              <a:rPr lang="en-US" sz="2400" b="1" dirty="0" smtClean="0">
                <a:latin typeface="Comic Sans MS" pitchFamily="66" charset="0"/>
              </a:rPr>
              <a:t>Perhaps this group mind is like the person who needs Apis : they cannot bear to be left alone are aggravated when alone and they desire company.</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1"/>
            <a:ext cx="8686800" cy="6172200"/>
          </a:xfrm>
        </p:spPr>
        <p:txBody>
          <a:bodyPr>
            <a:normAutofit/>
          </a:bodyPr>
          <a:lstStyle/>
          <a:p>
            <a:r>
              <a:rPr lang="en-US" sz="2400" b="1" dirty="0" smtClean="0">
                <a:latin typeface="Comic Sans MS" pitchFamily="66" charset="0"/>
              </a:rPr>
              <a:t>Due to its strong instincts, a bee's behavior is usually predictable, though it can also learn new things. Scientists consider them "intelligent," though this must be understood in their conformity with other bees in the hive and their complete subordination for the good of the community.</a:t>
            </a:r>
          </a:p>
          <a:p>
            <a:r>
              <a:rPr lang="en-US" sz="2400" b="1" dirty="0" smtClean="0">
                <a:latin typeface="Comic Sans MS" pitchFamily="66" charset="0"/>
              </a:rPr>
              <a:t>The average honeybee has no sex life of its </a:t>
            </a:r>
            <a:r>
              <a:rPr lang="en-US" sz="2400" b="1" dirty="0" err="1" smtClean="0">
                <a:latin typeface="Comic Sans MS" pitchFamily="66" charset="0"/>
              </a:rPr>
              <a:t>own.Although</a:t>
            </a:r>
            <a:r>
              <a:rPr lang="en-US" sz="2400" b="1" dirty="0" smtClean="0">
                <a:latin typeface="Comic Sans MS" pitchFamily="66" charset="0"/>
              </a:rPr>
              <a:t> it plays a major role in spreading the male seed of a flower to a female, the worker bee is sterile.</a:t>
            </a:r>
          </a:p>
          <a:p>
            <a:r>
              <a:rPr lang="en-US" sz="2400" b="1" dirty="0" smtClean="0">
                <a:latin typeface="Comic Sans MS" pitchFamily="66" charset="0"/>
              </a:rPr>
              <a:t>The Synthetic Repertory lists Apis under </a:t>
            </a:r>
          </a:p>
          <a:p>
            <a:pPr lvl="1">
              <a:buFont typeface="Wingdings" pitchFamily="2" charset="2"/>
              <a:buChar char="Ø"/>
            </a:pPr>
            <a:r>
              <a:rPr lang="en-US" sz="2400" b="1" dirty="0" smtClean="0">
                <a:latin typeface="Comic Sans MS" pitchFamily="66" charset="0"/>
              </a:rPr>
              <a:t>Diminished Sexual Desire</a:t>
            </a:r>
          </a:p>
          <a:p>
            <a:pPr lvl="1">
              <a:buFont typeface="Wingdings" pitchFamily="2" charset="2"/>
              <a:buChar char="Ø"/>
            </a:pPr>
            <a:r>
              <a:rPr lang="en-US" sz="2400" b="1" dirty="0" smtClean="0">
                <a:latin typeface="Comic Sans MS" pitchFamily="66" charset="0"/>
              </a:rPr>
              <a:t>Increased Sexual Desire for men and for women</a:t>
            </a:r>
          </a:p>
          <a:p>
            <a:pPr lvl="1">
              <a:buFont typeface="Wingdings" pitchFamily="2" charset="2"/>
              <a:buChar char="Ø"/>
            </a:pPr>
            <a:r>
              <a:rPr lang="en-US" sz="2400" b="1" dirty="0" smtClean="0">
                <a:latin typeface="Comic Sans MS" pitchFamily="66" charset="0"/>
              </a:rPr>
              <a:t>Ailment from Suppressed Sexual Desires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019800"/>
          </a:xfrm>
        </p:spPr>
        <p:txBody>
          <a:bodyPr>
            <a:noAutofit/>
          </a:bodyPr>
          <a:lstStyle/>
          <a:p>
            <a:r>
              <a:rPr lang="en-US" sz="2400" b="1" dirty="0" smtClean="0">
                <a:latin typeface="Comic Sans MS" pitchFamily="66" charset="0"/>
              </a:rPr>
              <a:t>Of some interest, it is under </a:t>
            </a:r>
          </a:p>
          <a:p>
            <a:pPr lvl="1">
              <a:buFont typeface="Wingdings" pitchFamily="2" charset="2"/>
              <a:buChar char="Ø"/>
            </a:pPr>
            <a:r>
              <a:rPr lang="en-US" sz="2400" b="1" dirty="0" smtClean="0">
                <a:latin typeface="Comic Sans MS" pitchFamily="66" charset="0"/>
              </a:rPr>
              <a:t>Increased Sexual Desire When Driving</a:t>
            </a:r>
          </a:p>
          <a:p>
            <a:pPr lvl="1">
              <a:buFont typeface="Wingdings" pitchFamily="2" charset="2"/>
              <a:buChar char="Ø"/>
            </a:pPr>
            <a:r>
              <a:rPr lang="en-US" sz="2400" b="1" dirty="0" smtClean="0">
                <a:latin typeface="Comic Sans MS" pitchFamily="66" charset="0"/>
              </a:rPr>
              <a:t>Increased Sexual Desire in Widows</a:t>
            </a:r>
          </a:p>
          <a:p>
            <a:r>
              <a:rPr lang="en-US" sz="2400" b="1" dirty="0" smtClean="0">
                <a:latin typeface="Comic Sans MS" pitchFamily="66" charset="0"/>
              </a:rPr>
              <a:t>This information suggests that they may have a heightened sexual desire but that they tend to suppress it. </a:t>
            </a:r>
          </a:p>
          <a:p>
            <a:r>
              <a:rPr lang="en-US" sz="2400" b="1" dirty="0" smtClean="0">
                <a:latin typeface="Comic Sans MS" pitchFamily="66" charset="0"/>
              </a:rPr>
              <a:t>Apis is also under Sterility. </a:t>
            </a:r>
          </a:p>
          <a:p>
            <a:r>
              <a:rPr lang="en-US" sz="2400" b="1" dirty="0" smtClean="0">
                <a:latin typeface="Comic Sans MS" pitchFamily="66" charset="0"/>
              </a:rPr>
              <a:t>Their industriousness is also evidenced by their tendency to keep busy, even when ill.</a:t>
            </a:r>
          </a:p>
          <a:p>
            <a:r>
              <a:rPr lang="en-US" sz="2400" b="1" dirty="0" smtClean="0">
                <a:latin typeface="Comic Sans MS" pitchFamily="66" charset="0"/>
              </a:rPr>
              <a:t>In the Synthetic Repertory Apis is one of only two remedies in italic for Dreams of Flying. </a:t>
            </a:r>
          </a:p>
          <a:p>
            <a:r>
              <a:rPr lang="en-US" sz="2400" b="1" dirty="0" smtClean="0">
                <a:latin typeface="Comic Sans MS" pitchFamily="66" charset="0"/>
              </a:rPr>
              <a:t>People who need Apis are also known to be awkward, with a tendency to drop things easily, just like bees who commonly drop their pollen.</a:t>
            </a:r>
            <a:endParaRPr lang="en-US" sz="2400" b="1" dirty="0">
              <a:latin typeface="Comic Sans MS" pitchFamily="66"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5943600"/>
          </a:xfrm>
        </p:spPr>
        <p:txBody>
          <a:bodyPr>
            <a:normAutofit fontScale="85000" lnSpcReduction="10000"/>
          </a:bodyPr>
          <a:lstStyle/>
          <a:p>
            <a:r>
              <a:rPr lang="en-US" b="1" dirty="0" smtClean="0">
                <a:latin typeface="Comic Sans MS" pitchFamily="66" charset="0"/>
              </a:rPr>
              <a:t>The fact that the bee has a sharp stinger suggests that people who need this medicine experience sharp and stinging pains. </a:t>
            </a:r>
          </a:p>
          <a:p>
            <a:r>
              <a:rPr lang="en-US" b="1" dirty="0" smtClean="0">
                <a:latin typeface="Comic Sans MS" pitchFamily="66" charset="0"/>
              </a:rPr>
              <a:t>And just as bees are able to inject a venom into a person, Apis is one of the medicines to help antidote the venom of a vaccination. It is one of the medicines for people who suffer side effects of a vaccine.</a:t>
            </a:r>
          </a:p>
          <a:p>
            <a:r>
              <a:rPr lang="en-US" b="1" dirty="0" smtClean="0">
                <a:latin typeface="Comic Sans MS" pitchFamily="66" charset="0"/>
              </a:rPr>
              <a:t>Bees belong to the same insect family as ants and wasps, called Hymenoptera. This family of insect is distinguished by their constricted first abdominal segment. It is therefore not surprising that people who need Apis are known for their hypersensitivity to touch of the abdomen.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Apis mellifica  </a:t>
            </a:r>
            <a:endParaRPr lang="en-US" sz="4000" dirty="0"/>
          </a:p>
        </p:txBody>
      </p:sp>
      <p:sp>
        <p:nvSpPr>
          <p:cNvPr id="3" name="Content Placeholder 2"/>
          <p:cNvSpPr>
            <a:spLocks noGrp="1"/>
          </p:cNvSpPr>
          <p:nvPr>
            <p:ph idx="1"/>
          </p:nvPr>
        </p:nvSpPr>
        <p:spPr/>
        <p:txBody>
          <a:bodyPr/>
          <a:lstStyle/>
          <a:p>
            <a:r>
              <a:rPr lang="en-US" b="1" dirty="0" smtClean="0">
                <a:latin typeface="Comic Sans MS" pitchFamily="66" charset="0"/>
              </a:rPr>
              <a:t>Introduced by E. E. Marcy (1847)</a:t>
            </a:r>
          </a:p>
          <a:p>
            <a:r>
              <a:rPr lang="en-US" b="1" dirty="0" smtClean="0">
                <a:latin typeface="Comic Sans MS" pitchFamily="66" charset="0"/>
              </a:rPr>
              <a:t>The Story of Proving: An Indian Medicine woman prescribed for Renal patient with oedema.</a:t>
            </a:r>
          </a:p>
          <a:p>
            <a:r>
              <a:rPr lang="en-US" b="1" dirty="0" smtClean="0">
                <a:latin typeface="Comic Sans MS" pitchFamily="66" charset="0"/>
              </a:rPr>
              <a:t>Preparation: Live bees (Apis mellifica) are shaken in a bottle, and then digested in dilute alcohol for several days.</a:t>
            </a:r>
          </a:p>
          <a:p>
            <a:endParaRPr lang="en-US" b="1" dirty="0" smtClean="0">
              <a:latin typeface="Comic Sans MS" pitchFamily="66"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generalities</a:t>
            </a:r>
            <a:endParaRPr lang="en-US" dirty="0"/>
          </a:p>
        </p:txBody>
      </p:sp>
      <p:sp>
        <p:nvSpPr>
          <p:cNvPr id="3" name="Content Placeholder 2"/>
          <p:cNvSpPr>
            <a:spLocks noGrp="1"/>
          </p:cNvSpPr>
          <p:nvPr>
            <p:ph idx="1"/>
          </p:nvPr>
        </p:nvSpPr>
        <p:spPr>
          <a:xfrm>
            <a:off x="304800" y="1219200"/>
            <a:ext cx="8686800" cy="5410200"/>
          </a:xfrm>
        </p:spPr>
        <p:txBody>
          <a:bodyPr>
            <a:normAutofit fontScale="77500" lnSpcReduction="20000"/>
          </a:bodyPr>
          <a:lstStyle/>
          <a:p>
            <a:r>
              <a:rPr lang="en-US" b="1" dirty="0" smtClean="0">
                <a:latin typeface="Comic Sans MS" pitchFamily="66" charset="0"/>
              </a:rPr>
              <a:t>Swelling of whole body; with pallid, deathlike look of face; of whole side of body, first in joints; of face, neck, chest and limbs.  </a:t>
            </a:r>
          </a:p>
          <a:p>
            <a:r>
              <a:rPr lang="en-US" b="1" dirty="0" smtClean="0">
                <a:latin typeface="Comic Sans MS" pitchFamily="66" charset="0"/>
              </a:rPr>
              <a:t>Blood colorless and only red in the centre of the vessel.  </a:t>
            </a:r>
          </a:p>
          <a:p>
            <a:r>
              <a:rPr lang="en-US" b="1" dirty="0" smtClean="0">
                <a:latin typeface="Comic Sans MS" pitchFamily="66" charset="0"/>
              </a:rPr>
              <a:t>Falling to the ground.  </a:t>
            </a:r>
          </a:p>
          <a:p>
            <a:r>
              <a:rPr lang="en-US" b="1" dirty="0" smtClean="0">
                <a:latin typeface="Comic Sans MS" pitchFamily="66" charset="0"/>
              </a:rPr>
              <a:t>Twitching, burning, like a prickling contraction from without inward, in right  thumb and other places.  </a:t>
            </a:r>
          </a:p>
          <a:p>
            <a:r>
              <a:rPr lang="en-US" b="1" dirty="0" smtClean="0">
                <a:latin typeface="Comic Sans MS" pitchFamily="66" charset="0"/>
              </a:rPr>
              <a:t>Convulsions; from the offer of water, which was desired, with expression of fear in face as in hydrophobia, also convulsions when touched on right  index (the place of the sting); generally tonic, but in a measure clonic, with knees drawn up to breast and hands and arms moved convulsively, partially conscious and continually moaning.</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248400"/>
          </a:xfrm>
        </p:spPr>
        <p:txBody>
          <a:bodyPr>
            <a:normAutofit fontScale="92500" lnSpcReduction="20000"/>
          </a:bodyPr>
          <a:lstStyle/>
          <a:p>
            <a:r>
              <a:rPr lang="en-US" b="1" dirty="0" smtClean="0">
                <a:latin typeface="Comic Sans MS" pitchFamily="66" charset="0"/>
              </a:rPr>
              <a:t>Electric shocks, thrilling ends of fingers and toes.  </a:t>
            </a:r>
          </a:p>
          <a:p>
            <a:r>
              <a:rPr lang="en-US" b="1" dirty="0" smtClean="0">
                <a:latin typeface="Comic Sans MS" pitchFamily="66" charset="0"/>
              </a:rPr>
              <a:t>Trembling. Burning stitches here and there, especially on back.</a:t>
            </a:r>
          </a:p>
          <a:p>
            <a:r>
              <a:rPr lang="en-US" b="1" dirty="0" smtClean="0">
                <a:latin typeface="Comic Sans MS" pitchFamily="66" charset="0"/>
              </a:rPr>
              <a:t>Neuralgic rheumatism.  </a:t>
            </a:r>
          </a:p>
          <a:p>
            <a:r>
              <a:rPr lang="en-US" b="1" dirty="0" smtClean="0">
                <a:latin typeface="Comic Sans MS" pitchFamily="66" charset="0"/>
              </a:rPr>
              <a:t>General bruised sensation.  </a:t>
            </a:r>
          </a:p>
          <a:p>
            <a:r>
              <a:rPr lang="en-US" b="1" dirty="0" smtClean="0">
                <a:latin typeface="Comic Sans MS" pitchFamily="66" charset="0"/>
              </a:rPr>
              <a:t>Prickling over whole body (Sec. corn.),  externally and internally.  </a:t>
            </a:r>
          </a:p>
          <a:p>
            <a:r>
              <a:rPr lang="en-US" b="1" dirty="0" smtClean="0">
                <a:latin typeface="Comic Sans MS" pitchFamily="66" charset="0"/>
              </a:rPr>
              <a:t>General sensation of fullness and weakness of co-ordinating power, especially in hands.  </a:t>
            </a:r>
          </a:p>
          <a:p>
            <a:r>
              <a:rPr lang="en-US" b="1" dirty="0" smtClean="0">
                <a:latin typeface="Comic Sans MS" pitchFamily="66" charset="0"/>
              </a:rPr>
              <a:t>Malaise.  </a:t>
            </a:r>
          </a:p>
          <a:p>
            <a:r>
              <a:rPr lang="en-US" b="1" dirty="0" smtClean="0">
                <a:latin typeface="Comic Sans MS" pitchFamily="66" charset="0"/>
              </a:rPr>
              <a:t>Strange, indefinable feeling; with stinging feeling and white and red spots in palms on arms and feet.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400800"/>
          </a:xfrm>
        </p:spPr>
        <p:txBody>
          <a:bodyPr>
            <a:normAutofit lnSpcReduction="10000"/>
          </a:bodyPr>
          <a:lstStyle/>
          <a:p>
            <a:r>
              <a:rPr lang="en-US" b="1" dirty="0" smtClean="0">
                <a:latin typeface="Comic Sans MS" pitchFamily="66" charset="0"/>
              </a:rPr>
              <a:t>Sensation in whole body as if everything were too large.  </a:t>
            </a:r>
          </a:p>
          <a:p>
            <a:r>
              <a:rPr lang="en-US" b="1" dirty="0" smtClean="0">
                <a:latin typeface="Comic Sans MS" pitchFamily="66" charset="0"/>
              </a:rPr>
              <a:t>Restlessness; in afternoon, with weakness; alternating with depression approaching syncope; nervous, the latter half of the night.  </a:t>
            </a:r>
          </a:p>
          <a:p>
            <a:r>
              <a:rPr lang="en-US" b="1" dirty="0" smtClean="0">
                <a:latin typeface="Comic Sans MS" pitchFamily="66" charset="0"/>
              </a:rPr>
              <a:t>Necessity to lie down; sudden, without weakness or faintness.  </a:t>
            </a:r>
          </a:p>
          <a:p>
            <a:r>
              <a:rPr lang="en-US" b="1" dirty="0" smtClean="0">
                <a:latin typeface="Comic Sans MS" pitchFamily="66" charset="0"/>
              </a:rPr>
              <a:t>Sensation as if dying.  </a:t>
            </a:r>
          </a:p>
          <a:p>
            <a:r>
              <a:rPr lang="en-US" b="1" dirty="0" smtClean="0">
                <a:latin typeface="Comic Sans MS" pitchFamily="66" charset="0"/>
              </a:rPr>
              <a:t>Faintness; with nausea; faintness, with weakness, anxiety and distress at stomach, oppression of chest, dyspnoea, short, rapid breathing and rapid pulse.  </a:t>
            </a:r>
          </a:p>
          <a:p>
            <a:endParaRPr lang="en-US" b="1" dirty="0" smtClean="0">
              <a:latin typeface="Comic Sans MS" pitchFamily="66" charset="0"/>
            </a:endParaRPr>
          </a:p>
          <a:p>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86800" cy="5470525"/>
          </a:xfrm>
        </p:spPr>
        <p:txBody>
          <a:bodyPr>
            <a:normAutofit fontScale="92500" lnSpcReduction="20000"/>
          </a:bodyPr>
          <a:lstStyle/>
          <a:p>
            <a:r>
              <a:rPr lang="en-US" b="1" dirty="0" smtClean="0">
                <a:latin typeface="Comic Sans MS" pitchFamily="66" charset="0"/>
              </a:rPr>
              <a:t>Weakness; evening, with vertigo; during diarrhoea; with trembling; with desire to be let alone; as if bruised in every limb, especially in back, agg. rising from a seat, with necessity to stretch.  </a:t>
            </a:r>
          </a:p>
          <a:p>
            <a:r>
              <a:rPr lang="en-US" b="1" dirty="0" smtClean="0">
                <a:latin typeface="Comic Sans MS" pitchFamily="66" charset="0"/>
              </a:rPr>
              <a:t>Sudden weakness; with coldness; with vomiting, profuse diarrhoea, cold limbs, pale face, griping in abdomen, pulse weak, after abatement of these symptoms redness of part stung.  </a:t>
            </a:r>
          </a:p>
          <a:p>
            <a:r>
              <a:rPr lang="en-US" b="1" dirty="0" smtClean="0">
                <a:latin typeface="Comic Sans MS" pitchFamily="66" charset="0"/>
              </a:rPr>
              <a:t>General sensation diminished.  </a:t>
            </a:r>
          </a:p>
          <a:p>
            <a:r>
              <a:rPr lang="en-US" b="1" dirty="0" smtClean="0">
                <a:latin typeface="Comic Sans MS" pitchFamily="66" charset="0"/>
              </a:rPr>
              <a:t>Numbness over whole body.  </a:t>
            </a:r>
          </a:p>
          <a:p>
            <a:r>
              <a:rPr lang="en-US" b="1" dirty="0" smtClean="0">
                <a:latin typeface="Comic Sans MS" pitchFamily="66" charset="0"/>
              </a:rPr>
              <a:t>Amelioration from sleep.  </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Clinical</a:t>
            </a:r>
            <a:endParaRPr lang="en-US" dirty="0"/>
          </a:p>
        </p:txBody>
      </p:sp>
      <p:sp>
        <p:nvSpPr>
          <p:cNvPr id="3" name="Content Placeholder 2"/>
          <p:cNvSpPr>
            <a:spLocks noGrp="1"/>
          </p:cNvSpPr>
          <p:nvPr>
            <p:ph idx="1"/>
          </p:nvPr>
        </p:nvSpPr>
        <p:spPr>
          <a:xfrm>
            <a:off x="304800" y="1295400"/>
            <a:ext cx="8686800" cy="5562600"/>
          </a:xfrm>
        </p:spPr>
        <p:txBody>
          <a:bodyPr>
            <a:normAutofit fontScale="85000" lnSpcReduction="20000"/>
          </a:bodyPr>
          <a:lstStyle/>
          <a:p>
            <a:r>
              <a:rPr lang="en-US" b="1" dirty="0" smtClean="0">
                <a:latin typeface="Comic Sans MS" pitchFamily="66" charset="0"/>
              </a:rPr>
              <a:t>There is general aggravation of all symptoms about 5 p.m.  </a:t>
            </a:r>
          </a:p>
          <a:p>
            <a:r>
              <a:rPr lang="en-US" b="1" dirty="0" smtClean="0">
                <a:latin typeface="Comic Sans MS" pitchFamily="66" charset="0"/>
              </a:rPr>
              <a:t>The pains are always sudden, stinging.   </a:t>
            </a:r>
          </a:p>
          <a:p>
            <a:r>
              <a:rPr lang="en-US" b="1" dirty="0" smtClean="0">
                <a:latin typeface="Comic Sans MS" pitchFamily="66" charset="0"/>
              </a:rPr>
              <a:t>The effects generally travel from right  to left, pain, erysipelas, inflammations.  </a:t>
            </a:r>
          </a:p>
          <a:p>
            <a:r>
              <a:rPr lang="en-US" b="1" dirty="0" smtClean="0">
                <a:latin typeface="Comic Sans MS" pitchFamily="66" charset="0"/>
              </a:rPr>
              <a:t>In paralysis following diphtheria or typhoid fever it is sometimes indicated; sometimes but rarely, in rheumatic affections.  </a:t>
            </a:r>
          </a:p>
          <a:p>
            <a:r>
              <a:rPr lang="en-US" b="1" dirty="0" smtClean="0">
                <a:latin typeface="Comic Sans MS" pitchFamily="66" charset="0"/>
              </a:rPr>
              <a:t>Cases are reported in which there was diminished sensibility with paralysis, could not tell when the foot touched the ground, with soreness of the spine and pains.  </a:t>
            </a:r>
          </a:p>
          <a:p>
            <a:r>
              <a:rPr lang="en-US" b="1" dirty="0" smtClean="0">
                <a:latin typeface="Comic Sans MS" pitchFamily="66" charset="0"/>
              </a:rPr>
              <a:t>General inclination to dropsical effusions and anasarca, with stinging pains.  </a:t>
            </a:r>
          </a:p>
          <a:p>
            <a:r>
              <a:rPr lang="en-US" b="1" dirty="0" smtClean="0">
                <a:latin typeface="Comic Sans MS" pitchFamily="66" charset="0"/>
              </a:rPr>
              <a:t>General intolerance of the heat of the bed.  </a:t>
            </a:r>
          </a:p>
          <a:p>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Order: Hymenoptera</a:t>
            </a:r>
            <a:endParaRPr lang="en-US" dirty="0"/>
          </a:p>
        </p:txBody>
      </p:sp>
      <p:sp>
        <p:nvSpPr>
          <p:cNvPr id="3" name="Content Placeholder 2"/>
          <p:cNvSpPr>
            <a:spLocks noGrp="1"/>
          </p:cNvSpPr>
          <p:nvPr>
            <p:ph idx="1"/>
          </p:nvPr>
        </p:nvSpPr>
        <p:spPr>
          <a:xfrm>
            <a:off x="304800" y="1371600"/>
            <a:ext cx="8686800" cy="4708525"/>
          </a:xfrm>
        </p:spPr>
        <p:txBody>
          <a:bodyPr>
            <a:normAutofit fontScale="92500"/>
          </a:bodyPr>
          <a:lstStyle/>
          <a:p>
            <a:r>
              <a:rPr lang="en-US" b="1" dirty="0" smtClean="0">
                <a:latin typeface="Comic Sans MS" pitchFamily="66" charset="0"/>
              </a:rPr>
              <a:t>Clear membrane like wings</a:t>
            </a:r>
          </a:p>
          <a:p>
            <a:r>
              <a:rPr lang="en-US" b="1" dirty="0" smtClean="0">
                <a:latin typeface="Comic Sans MS" pitchFamily="66" charset="0"/>
              </a:rPr>
              <a:t>Includes social insects</a:t>
            </a:r>
          </a:p>
          <a:p>
            <a:r>
              <a:rPr lang="en-US" b="1" dirty="0" smtClean="0">
                <a:latin typeface="Comic Sans MS" pitchFamily="66" charset="0"/>
              </a:rPr>
              <a:t>Constricted abdomen</a:t>
            </a:r>
          </a:p>
          <a:p>
            <a:r>
              <a:rPr lang="en-US" b="1" dirty="0" smtClean="0">
                <a:latin typeface="Comic Sans MS" pitchFamily="66" charset="0"/>
              </a:rPr>
              <a:t>Do not damage plants by direct 	feeding</a:t>
            </a:r>
          </a:p>
          <a:p>
            <a:pPr>
              <a:buNone/>
            </a:pPr>
            <a:r>
              <a:rPr lang="en-US" sz="3900" b="1" dirty="0" smtClean="0">
                <a:latin typeface="+mj-lt"/>
              </a:rPr>
              <a:t>Super family: </a:t>
            </a:r>
            <a:r>
              <a:rPr lang="en-US" sz="3900" b="1" dirty="0" err="1" smtClean="0">
                <a:latin typeface="+mj-lt"/>
              </a:rPr>
              <a:t>apoidea</a:t>
            </a:r>
            <a:endParaRPr lang="en-US" sz="3900" dirty="0" smtClean="0">
              <a:latin typeface="+mj-lt"/>
            </a:endParaRPr>
          </a:p>
          <a:p>
            <a:r>
              <a:rPr lang="en-US" b="1" dirty="0" smtClean="0">
                <a:latin typeface="Comic Sans MS" pitchFamily="66" charset="0"/>
              </a:rPr>
              <a:t>Branched body hairs</a:t>
            </a:r>
          </a:p>
          <a:p>
            <a:r>
              <a:rPr lang="en-US" b="1" dirty="0" smtClean="0">
                <a:latin typeface="Comic Sans MS" pitchFamily="66" charset="0"/>
              </a:rPr>
              <a:t>Special body hairs for pollen transport</a:t>
            </a:r>
          </a:p>
          <a:p>
            <a:r>
              <a:rPr lang="en-US" b="1" dirty="0" smtClean="0">
                <a:latin typeface="Comic Sans MS" pitchFamily="66" charset="0"/>
              </a:rPr>
              <a:t>Plant pollen and nectar sole source of food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096000"/>
          </a:xfrm>
        </p:spPr>
        <p:txBody>
          <a:bodyPr>
            <a:normAutofit fontScale="85000" lnSpcReduction="10000"/>
          </a:bodyPr>
          <a:lstStyle/>
          <a:p>
            <a:r>
              <a:rPr lang="en-US" b="1" dirty="0" smtClean="0">
                <a:latin typeface="Comic Sans MS" pitchFamily="66" charset="0"/>
              </a:rPr>
              <a:t>In meningitis from suppressed eruptions with stupor, apparently the result of effusion, interrupted by short cries.   </a:t>
            </a:r>
          </a:p>
          <a:p>
            <a:r>
              <a:rPr lang="en-US" b="1" dirty="0" smtClean="0">
                <a:latin typeface="Comic Sans MS" pitchFamily="66" charset="0"/>
              </a:rPr>
              <a:t>Mania resulting from the suppression of the menses, with stupor alternating with attacks of erotic mania.  </a:t>
            </a:r>
          </a:p>
          <a:p>
            <a:r>
              <a:rPr lang="en-US" b="1" dirty="0" smtClean="0">
                <a:latin typeface="Comic Sans MS" pitchFamily="66" charset="0"/>
              </a:rPr>
              <a:t>Impairment of mind so that the patient seems preoccupied, lets things fall from her hands, and seems to be unconscious of things transpiring about her.  </a:t>
            </a:r>
          </a:p>
          <a:p>
            <a:r>
              <a:rPr lang="en-US" b="1" dirty="0" smtClean="0">
                <a:latin typeface="Comic Sans MS" pitchFamily="66" charset="0"/>
              </a:rPr>
              <a:t>In meningitis, acute or chronic, or tubercular hydrocephalus, extremely valuable when the peculiar symptoms are present, the child bores the head into the pillow, is stupid and occasionally scrams out.</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248400"/>
          </a:xfrm>
        </p:spPr>
        <p:txBody>
          <a:bodyPr>
            <a:normAutofit fontScale="92500" lnSpcReduction="20000"/>
          </a:bodyPr>
          <a:lstStyle/>
          <a:p>
            <a:r>
              <a:rPr lang="en-US" b="1" dirty="0" smtClean="0">
                <a:latin typeface="Comic Sans MS" pitchFamily="66" charset="0"/>
              </a:rPr>
              <a:t>In diphtheria it is swollen, not heavily coated</a:t>
            </a:r>
          </a:p>
          <a:p>
            <a:r>
              <a:rPr lang="en-US" b="1" dirty="0" smtClean="0">
                <a:latin typeface="Comic Sans MS" pitchFamily="66" charset="0"/>
              </a:rPr>
              <a:t>Suspected scarlet fever</a:t>
            </a:r>
          </a:p>
          <a:p>
            <a:r>
              <a:rPr lang="en-US" b="1" dirty="0" smtClean="0">
                <a:latin typeface="Comic Sans MS" pitchFamily="66" charset="0"/>
              </a:rPr>
              <a:t>Malarial fever</a:t>
            </a:r>
          </a:p>
          <a:p>
            <a:r>
              <a:rPr lang="en-US" b="1" dirty="0" smtClean="0">
                <a:latin typeface="Comic Sans MS" pitchFamily="66" charset="0"/>
              </a:rPr>
              <a:t>Hydrothorax</a:t>
            </a:r>
          </a:p>
          <a:p>
            <a:r>
              <a:rPr lang="en-US" b="1" dirty="0" smtClean="0">
                <a:latin typeface="Comic Sans MS" pitchFamily="66" charset="0"/>
              </a:rPr>
              <a:t>An extremely valuable remedy in a great variety of disease of the eyes; in inflammation of the lids, which are oedematous</a:t>
            </a:r>
          </a:p>
          <a:p>
            <a:r>
              <a:rPr lang="en-US" b="1" dirty="0" smtClean="0">
                <a:latin typeface="Comic Sans MS" pitchFamily="66" charset="0"/>
              </a:rPr>
              <a:t>Often everted so that the lid actually rolls over on to the cheek, the conjunctiva is inflamed  and oedematous, with hot lachrymation, photophobia, violent stinging pains; the lids even may become ulcerated.</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81000"/>
            <a:ext cx="8686800" cy="6324600"/>
          </a:xfrm>
        </p:spPr>
        <p:txBody>
          <a:bodyPr>
            <a:normAutofit fontScale="85000" lnSpcReduction="20000"/>
          </a:bodyPr>
          <a:lstStyle/>
          <a:p>
            <a:r>
              <a:rPr lang="en-US" b="1" dirty="0" smtClean="0">
                <a:latin typeface="Comic Sans MS" pitchFamily="66" charset="0"/>
              </a:rPr>
              <a:t>It is often found valuable in purulent ophthalmia </a:t>
            </a:r>
          </a:p>
          <a:p>
            <a:r>
              <a:rPr lang="en-US" b="1" dirty="0" smtClean="0">
                <a:latin typeface="Comic Sans MS" pitchFamily="66" charset="0"/>
              </a:rPr>
              <a:t>In inflammations of the cornea of various sorts, scrofulous, parenchymatous, with or without destruction of the tissues, especially in ophthalmia following eruption diseases, with great oedema, burning stinging pains.  </a:t>
            </a:r>
          </a:p>
          <a:p>
            <a:r>
              <a:rPr lang="en-US" b="1" dirty="0" smtClean="0">
                <a:latin typeface="Comic Sans MS" pitchFamily="66" charset="0"/>
              </a:rPr>
              <a:t>There is, as a rule, temporary relief from the application of cold water.  </a:t>
            </a:r>
          </a:p>
          <a:p>
            <a:r>
              <a:rPr lang="en-US" b="1" dirty="0" smtClean="0">
                <a:latin typeface="Comic Sans MS" pitchFamily="66" charset="0"/>
              </a:rPr>
              <a:t>Sometimes indicated in staphyloma of the cornea or sclerotic.  </a:t>
            </a:r>
          </a:p>
          <a:p>
            <a:r>
              <a:rPr lang="en-US" b="1" dirty="0" smtClean="0">
                <a:latin typeface="Comic Sans MS" pitchFamily="66" charset="0"/>
              </a:rPr>
              <a:t>In serous inflammation within the eyeball, in serious iritis or aqua-capsulitis, with punctiform deposit on the inner surface of the cornea.  </a:t>
            </a:r>
          </a:p>
          <a:p>
            <a:r>
              <a:rPr lang="en-US" b="1" dirty="0" smtClean="0">
                <a:latin typeface="Comic Sans MS" pitchFamily="66" charset="0"/>
              </a:rPr>
              <a:t>In muscular asthenopia, with sharp stinging pain on attempting to use the  eyes, swelling of lids, etc.  </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943600"/>
          </a:xfrm>
        </p:spPr>
        <p:txBody>
          <a:bodyPr>
            <a:normAutofit fontScale="92500" lnSpcReduction="10000"/>
          </a:bodyPr>
          <a:lstStyle/>
          <a:p>
            <a:r>
              <a:rPr lang="en-US" b="1" dirty="0" smtClean="0">
                <a:latin typeface="Comic Sans MS" pitchFamily="66" charset="0"/>
              </a:rPr>
              <a:t>Cholera infantum </a:t>
            </a:r>
          </a:p>
          <a:p>
            <a:r>
              <a:rPr lang="en-US" b="1" dirty="0" smtClean="0">
                <a:latin typeface="Comic Sans MS" pitchFamily="66" charset="0"/>
              </a:rPr>
              <a:t>In dysentery with a low type of fever, </a:t>
            </a:r>
          </a:p>
          <a:p>
            <a:r>
              <a:rPr lang="en-US" b="1" dirty="0" smtClean="0">
                <a:latin typeface="Comic Sans MS" pitchFamily="66" charset="0"/>
              </a:rPr>
              <a:t>Tenesmus</a:t>
            </a:r>
          </a:p>
          <a:p>
            <a:r>
              <a:rPr lang="en-US" b="1" dirty="0" smtClean="0">
                <a:latin typeface="Comic Sans MS" pitchFamily="66" charset="0"/>
              </a:rPr>
              <a:t>Haemorrhoids</a:t>
            </a:r>
          </a:p>
          <a:p>
            <a:r>
              <a:rPr lang="en-US" b="1" dirty="0" smtClean="0">
                <a:latin typeface="Comic Sans MS" pitchFamily="66" charset="0"/>
              </a:rPr>
              <a:t>Ascarides, with delirium, screaming, etc.</a:t>
            </a:r>
          </a:p>
          <a:p>
            <a:r>
              <a:rPr lang="en-US" b="1" dirty="0" smtClean="0">
                <a:latin typeface="Comic Sans MS" pitchFamily="66" charset="0"/>
              </a:rPr>
              <a:t>Acute inflammation of the kidneys</a:t>
            </a:r>
          </a:p>
          <a:p>
            <a:r>
              <a:rPr lang="en-US" b="1" dirty="0" smtClean="0">
                <a:latin typeface="Comic Sans MS" pitchFamily="66" charset="0"/>
              </a:rPr>
              <a:t>sub acute or chronic Bright's disease Apis has been found serviceable in temporary exacerbations </a:t>
            </a:r>
          </a:p>
          <a:p>
            <a:r>
              <a:rPr lang="en-US" b="1" dirty="0" smtClean="0">
                <a:latin typeface="Comic Sans MS" pitchFamily="66" charset="0"/>
              </a:rPr>
              <a:t>Incontinence of urine in old people.</a:t>
            </a:r>
          </a:p>
          <a:p>
            <a:r>
              <a:rPr lang="en-US" b="1" dirty="0" smtClean="0">
                <a:latin typeface="Comic Sans MS" pitchFamily="66" charset="0"/>
              </a:rPr>
              <a:t>Hydrocele with the characteristic symptoms.  </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019800"/>
          </a:xfrm>
        </p:spPr>
        <p:txBody>
          <a:bodyPr>
            <a:normAutofit fontScale="92500" lnSpcReduction="10000"/>
          </a:bodyPr>
          <a:lstStyle/>
          <a:p>
            <a:r>
              <a:rPr lang="en-US" b="1" dirty="0" smtClean="0">
                <a:latin typeface="Comic Sans MS" pitchFamily="66" charset="0"/>
              </a:rPr>
              <a:t>Inflammation and swelling of right  testicle.  </a:t>
            </a:r>
          </a:p>
          <a:p>
            <a:r>
              <a:rPr lang="en-US" b="1" dirty="0" smtClean="0">
                <a:latin typeface="Comic Sans MS" pitchFamily="66" charset="0"/>
              </a:rPr>
              <a:t>Inflammation of prepuce, with warty excrescences.  </a:t>
            </a:r>
          </a:p>
          <a:p>
            <a:r>
              <a:rPr lang="en-US" b="1" dirty="0" smtClean="0">
                <a:latin typeface="Comic Sans MS" pitchFamily="66" charset="0"/>
              </a:rPr>
              <a:t>It particularly affects the right  ovary (Lyc.); curative in various forms of inflammation and neuralgia, always with extremely sensitive sharp stinging pains.  </a:t>
            </a:r>
          </a:p>
          <a:p>
            <a:r>
              <a:rPr lang="en-US" b="1" dirty="0" smtClean="0">
                <a:latin typeface="Comic Sans MS" pitchFamily="66" charset="0"/>
              </a:rPr>
              <a:t>Has cured cystic tumor of the ovary</a:t>
            </a:r>
          </a:p>
          <a:p>
            <a:r>
              <a:rPr lang="en-US" b="1" dirty="0" smtClean="0">
                <a:latin typeface="Comic Sans MS" pitchFamily="66" charset="0"/>
              </a:rPr>
              <a:t>Pericarditis</a:t>
            </a:r>
          </a:p>
          <a:p>
            <a:r>
              <a:rPr lang="en-US" b="1" dirty="0" smtClean="0">
                <a:latin typeface="Comic Sans MS" pitchFamily="66" charset="0"/>
              </a:rPr>
              <a:t>Synovitis, especially in the knee, which is swollen and shiny, with stinging pains, extreme sensitiveness (from a bruise).</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096000"/>
          </a:xfrm>
        </p:spPr>
        <p:txBody>
          <a:bodyPr>
            <a:normAutofit/>
          </a:bodyPr>
          <a:lstStyle/>
          <a:p>
            <a:r>
              <a:rPr lang="en-US" b="1" dirty="0" smtClean="0">
                <a:latin typeface="Comic Sans MS" pitchFamily="66" charset="0"/>
              </a:rPr>
              <a:t>Limbs swollen from dropsy, associated with inflamed kidneys.  </a:t>
            </a:r>
          </a:p>
          <a:p>
            <a:r>
              <a:rPr lang="en-US" b="1" dirty="0" smtClean="0">
                <a:latin typeface="Comic Sans MS" pitchFamily="66" charset="0"/>
              </a:rPr>
              <a:t>Inflammation around a nail (panaritium), with burning stinging and great soreness.  </a:t>
            </a:r>
          </a:p>
          <a:p>
            <a:r>
              <a:rPr lang="en-US" b="1" dirty="0" smtClean="0">
                <a:latin typeface="Comic Sans MS" pitchFamily="66" charset="0"/>
              </a:rPr>
              <a:t>Sometimes indicated in dissecting wound with great swelling.</a:t>
            </a:r>
          </a:p>
          <a:p>
            <a:r>
              <a:rPr lang="en-US" b="1" dirty="0" smtClean="0">
                <a:latin typeface="Comic Sans MS" pitchFamily="66" charset="0"/>
              </a:rPr>
              <a:t>Valuable for urticaria, erysipelas and oedematous swellings, always with extreme sensitiveness to touch and with stinging burning pains.  </a:t>
            </a:r>
          </a:p>
          <a:p>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Mind</a:t>
            </a:r>
            <a:endParaRPr lang="en-US" dirty="0"/>
          </a:p>
        </p:txBody>
      </p:sp>
      <p:sp>
        <p:nvSpPr>
          <p:cNvPr id="3" name="Content Placeholder 2"/>
          <p:cNvSpPr>
            <a:spLocks noGrp="1"/>
          </p:cNvSpPr>
          <p:nvPr>
            <p:ph idx="1"/>
          </p:nvPr>
        </p:nvSpPr>
        <p:spPr>
          <a:xfrm>
            <a:off x="304800" y="1295400"/>
            <a:ext cx="8686800" cy="5105400"/>
          </a:xfrm>
        </p:spPr>
        <p:txBody>
          <a:bodyPr>
            <a:normAutofit fontScale="85000" lnSpcReduction="20000"/>
          </a:bodyPr>
          <a:lstStyle/>
          <a:p>
            <a:r>
              <a:rPr lang="en-US" b="1" dirty="0" smtClean="0">
                <a:latin typeface="Comic Sans MS" pitchFamily="66" charset="0"/>
              </a:rPr>
              <a:t>Apathy, indifference, and unconsciousness.  </a:t>
            </a:r>
          </a:p>
          <a:p>
            <a:r>
              <a:rPr lang="en-US" b="1" dirty="0" smtClean="0">
                <a:latin typeface="Comic Sans MS" pitchFamily="66" charset="0"/>
              </a:rPr>
              <a:t>Awkward; drops things readily.  </a:t>
            </a:r>
          </a:p>
          <a:p>
            <a:r>
              <a:rPr lang="en-US" b="1" dirty="0" smtClean="0">
                <a:latin typeface="Comic Sans MS" pitchFamily="66" charset="0"/>
              </a:rPr>
              <a:t>Stupor, with sudden sharp cries and startings.  </a:t>
            </a:r>
          </a:p>
          <a:p>
            <a:r>
              <a:rPr lang="en-US" b="1" dirty="0" smtClean="0">
                <a:latin typeface="Comic Sans MS" pitchFamily="66" charset="0"/>
              </a:rPr>
              <a:t>Stupor alternating with erotic mania.  </a:t>
            </a:r>
          </a:p>
          <a:p>
            <a:r>
              <a:rPr lang="en-US" b="1" dirty="0" smtClean="0">
                <a:latin typeface="Comic Sans MS" pitchFamily="66" charset="0"/>
              </a:rPr>
              <a:t>Sensation of dying.  </a:t>
            </a:r>
          </a:p>
          <a:p>
            <a:r>
              <a:rPr lang="en-US" b="1" dirty="0" smtClean="0">
                <a:latin typeface="Comic Sans MS" pitchFamily="66" charset="0"/>
              </a:rPr>
              <a:t>Listless; cannot think clearly.  </a:t>
            </a:r>
          </a:p>
          <a:p>
            <a:r>
              <a:rPr lang="en-US" b="1" dirty="0" smtClean="0">
                <a:latin typeface="Comic Sans MS" pitchFamily="66" charset="0"/>
              </a:rPr>
              <a:t>Jealous, fidgety, hard to please.  </a:t>
            </a:r>
          </a:p>
          <a:p>
            <a:r>
              <a:rPr lang="en-US" b="1" dirty="0" smtClean="0">
                <a:latin typeface="Comic Sans MS" pitchFamily="66" charset="0"/>
              </a:rPr>
              <a:t>Sudden shrill, piercing screams.  </a:t>
            </a:r>
          </a:p>
          <a:p>
            <a:r>
              <a:rPr lang="en-US" b="1" dirty="0" smtClean="0">
                <a:latin typeface="Comic Sans MS" pitchFamily="66" charset="0"/>
              </a:rPr>
              <a:t>Whining. Tearfulness.  </a:t>
            </a:r>
          </a:p>
          <a:p>
            <a:r>
              <a:rPr lang="en-US" b="1" dirty="0" smtClean="0">
                <a:latin typeface="Comic Sans MS" pitchFamily="66" charset="0"/>
              </a:rPr>
              <a:t>Jealously, fright, rage, vexation, grief.  </a:t>
            </a:r>
          </a:p>
          <a:p>
            <a:r>
              <a:rPr lang="en-US" b="1" dirty="0" smtClean="0">
                <a:latin typeface="Comic Sans MS" pitchFamily="66" charset="0"/>
              </a:rPr>
              <a:t>Cannot concentrate mind when attempting to read or study.  </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a:t>
            </a:r>
            <a:endParaRPr lang="en-US" dirty="0"/>
          </a:p>
        </p:txBody>
      </p:sp>
      <p:sp>
        <p:nvSpPr>
          <p:cNvPr id="3" name="Content Placeholder 2"/>
          <p:cNvSpPr>
            <a:spLocks noGrp="1"/>
          </p:cNvSpPr>
          <p:nvPr>
            <p:ph idx="1"/>
          </p:nvPr>
        </p:nvSpPr>
        <p:spPr/>
        <p:txBody>
          <a:bodyPr>
            <a:normAutofit fontScale="85000" lnSpcReduction="10000"/>
          </a:bodyPr>
          <a:lstStyle/>
          <a:p>
            <a:r>
              <a:rPr lang="en-US" b="1" dirty="0" smtClean="0">
                <a:latin typeface="Comic Sans MS" pitchFamily="66" charset="0"/>
              </a:rPr>
              <a:t>Whole brain feels very tired.  </a:t>
            </a:r>
          </a:p>
          <a:p>
            <a:r>
              <a:rPr lang="en-US" b="1" dirty="0" smtClean="0">
                <a:latin typeface="Comic Sans MS" pitchFamily="66" charset="0"/>
              </a:rPr>
              <a:t>Vertigo with sneezing, worse on lying or closing eyes.  </a:t>
            </a:r>
          </a:p>
          <a:p>
            <a:r>
              <a:rPr lang="en-US" b="1" dirty="0" smtClean="0">
                <a:latin typeface="Comic Sans MS" pitchFamily="66" charset="0"/>
              </a:rPr>
              <a:t>Heat, throbbing, distensive pains, better on pressure, and worse on motion.  </a:t>
            </a:r>
          </a:p>
          <a:p>
            <a:r>
              <a:rPr lang="en-US" b="1" dirty="0" smtClean="0">
                <a:latin typeface="Comic Sans MS" pitchFamily="66" charset="0"/>
              </a:rPr>
              <a:t>Sudden stabbing pains.  </a:t>
            </a:r>
          </a:p>
          <a:p>
            <a:r>
              <a:rPr lang="en-US" b="1" dirty="0" smtClean="0">
                <a:latin typeface="Comic Sans MS" pitchFamily="66" charset="0"/>
              </a:rPr>
              <a:t>Dull, heavy sensation in occiput, as from a blow, extending to neck (better on pressure), accompanied with sexual excitement.  </a:t>
            </a:r>
          </a:p>
          <a:p>
            <a:r>
              <a:rPr lang="en-US" b="1" dirty="0" smtClean="0">
                <a:latin typeface="Comic Sans MS" pitchFamily="66" charset="0"/>
              </a:rPr>
              <a:t>Bores head into pillow and screams out.  </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172200"/>
          </a:xfrm>
        </p:spPr>
        <p:txBody>
          <a:bodyPr>
            <a:normAutofit fontScale="70000" lnSpcReduction="20000"/>
          </a:bodyPr>
          <a:lstStyle/>
          <a:p>
            <a:pPr>
              <a:buNone/>
            </a:pPr>
            <a:r>
              <a:rPr lang="en-US" sz="6300" b="1" dirty="0" smtClean="0">
                <a:latin typeface="+mj-lt"/>
              </a:rPr>
              <a:t>Eyes</a:t>
            </a:r>
            <a:r>
              <a:rPr lang="en-US" sz="63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Lids swollen, red, oedematous, everted, inflamed; burn and sting.  </a:t>
            </a:r>
          </a:p>
          <a:p>
            <a:r>
              <a:rPr lang="en-US" b="1" dirty="0" smtClean="0">
                <a:latin typeface="Comic Sans MS" pitchFamily="66" charset="0"/>
              </a:rPr>
              <a:t>Conjunctiva bright red, puffy.  </a:t>
            </a:r>
          </a:p>
          <a:p>
            <a:r>
              <a:rPr lang="en-US" b="1" dirty="0" smtClean="0">
                <a:latin typeface="Comic Sans MS" pitchFamily="66" charset="0"/>
              </a:rPr>
              <a:t>Lachrymation hot.  </a:t>
            </a:r>
          </a:p>
          <a:p>
            <a:r>
              <a:rPr lang="en-US" b="1" dirty="0" smtClean="0">
                <a:latin typeface="Comic Sans MS" pitchFamily="66" charset="0"/>
              </a:rPr>
              <a:t>Photophobia.  </a:t>
            </a:r>
          </a:p>
          <a:p>
            <a:r>
              <a:rPr lang="en-US" b="1" dirty="0" smtClean="0">
                <a:latin typeface="Comic Sans MS" pitchFamily="66" charset="0"/>
              </a:rPr>
              <a:t>Sudden piercing pains.  </a:t>
            </a:r>
          </a:p>
          <a:p>
            <a:r>
              <a:rPr lang="en-US" b="1" dirty="0" smtClean="0">
                <a:latin typeface="Comic Sans MS" pitchFamily="66" charset="0"/>
              </a:rPr>
              <a:t>Pain around orbits.  </a:t>
            </a:r>
          </a:p>
          <a:p>
            <a:r>
              <a:rPr lang="en-US" b="1" dirty="0" smtClean="0">
                <a:latin typeface="Comic Sans MS" pitchFamily="66" charset="0"/>
              </a:rPr>
              <a:t>Serous exudation, oedema, and sharp pains. Suppurative inflammation of eyes.  </a:t>
            </a:r>
          </a:p>
          <a:p>
            <a:r>
              <a:rPr lang="en-US" b="1" dirty="0" smtClean="0">
                <a:latin typeface="Comic Sans MS" pitchFamily="66" charset="0"/>
              </a:rPr>
              <a:t>Keratitis with intense chemosis of ocular conjunctiva.  </a:t>
            </a:r>
          </a:p>
          <a:p>
            <a:r>
              <a:rPr lang="en-US" b="1" dirty="0" smtClean="0">
                <a:latin typeface="Comic Sans MS" pitchFamily="66" charset="0"/>
              </a:rPr>
              <a:t>Staphyloma of cornea following suppurative inflammation.  </a:t>
            </a:r>
          </a:p>
          <a:p>
            <a:r>
              <a:rPr lang="en-US" b="1" dirty="0" smtClean="0">
                <a:latin typeface="Comic Sans MS" pitchFamily="66" charset="0"/>
              </a:rPr>
              <a:t>Styes, also prevents their recurrence.  </a:t>
            </a:r>
          </a:p>
          <a:p>
            <a:pPr>
              <a:buNone/>
            </a:pPr>
            <a:r>
              <a:rPr lang="en-US" sz="6300" b="1" dirty="0" smtClean="0">
                <a:latin typeface="+mj-lt"/>
              </a:rPr>
              <a:t>Ears</a:t>
            </a:r>
            <a:r>
              <a:rPr lang="en-US" sz="63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External ear red, inflamed, sore; stinging pains.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6019800"/>
          </a:xfrm>
        </p:spPr>
        <p:txBody>
          <a:bodyPr>
            <a:normAutofit fontScale="62500" lnSpcReduction="20000"/>
          </a:bodyPr>
          <a:lstStyle/>
          <a:p>
            <a:pPr>
              <a:buNone/>
            </a:pPr>
            <a:r>
              <a:rPr lang="en-US" sz="5100" b="1" dirty="0" smtClean="0">
                <a:latin typeface="+mj-lt"/>
              </a:rPr>
              <a:t>Nose</a:t>
            </a:r>
            <a:r>
              <a:rPr lang="en-US" sz="51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Coldness of tips of nose.  </a:t>
            </a:r>
          </a:p>
          <a:p>
            <a:r>
              <a:rPr lang="en-US" b="1" dirty="0" smtClean="0">
                <a:latin typeface="Comic Sans MS" pitchFamily="66" charset="0"/>
              </a:rPr>
              <a:t>Red, swollen, inflamed, with sharp pains.  </a:t>
            </a:r>
          </a:p>
          <a:p>
            <a:pPr>
              <a:buNone/>
            </a:pPr>
            <a:r>
              <a:rPr lang="en-US" sz="5100" b="1" dirty="0" smtClean="0">
                <a:latin typeface="+mj-lt"/>
              </a:rPr>
              <a:t>Face</a:t>
            </a:r>
            <a:r>
              <a:rPr lang="en-US" sz="51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Swollen, red, with piercing pain.  </a:t>
            </a:r>
          </a:p>
          <a:p>
            <a:r>
              <a:rPr lang="en-US" b="1" dirty="0" smtClean="0">
                <a:latin typeface="Comic Sans MS" pitchFamily="66" charset="0"/>
              </a:rPr>
              <a:t>Waxy, pale, oedematous.  </a:t>
            </a:r>
          </a:p>
          <a:p>
            <a:r>
              <a:rPr lang="en-US" b="1" dirty="0" smtClean="0">
                <a:latin typeface="Comic Sans MS" pitchFamily="66" charset="0"/>
              </a:rPr>
              <a:t>Erysipelas with stinging burning oedema.  </a:t>
            </a:r>
          </a:p>
          <a:p>
            <a:r>
              <a:rPr lang="en-US" b="1" dirty="0" smtClean="0">
                <a:latin typeface="Comic Sans MS" pitchFamily="66" charset="0"/>
              </a:rPr>
              <a:t>Extends from right to left.  </a:t>
            </a:r>
          </a:p>
          <a:p>
            <a:pPr>
              <a:buNone/>
            </a:pPr>
            <a:r>
              <a:rPr lang="en-US" sz="5100" b="1" dirty="0" smtClean="0">
                <a:latin typeface="+mj-lt"/>
              </a:rPr>
              <a:t>Mouth</a:t>
            </a:r>
            <a:r>
              <a:rPr lang="en-US" sz="51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Tongue fiery red, swollen, sore, and raw, with vesicles.  </a:t>
            </a:r>
          </a:p>
          <a:p>
            <a:r>
              <a:rPr lang="en-US" b="1" dirty="0" smtClean="0">
                <a:latin typeface="Comic Sans MS" pitchFamily="66" charset="0"/>
              </a:rPr>
              <a:t>Scalding in mouth and throat.  </a:t>
            </a:r>
          </a:p>
          <a:p>
            <a:r>
              <a:rPr lang="en-US" b="1" dirty="0" smtClean="0">
                <a:latin typeface="Comic Sans MS" pitchFamily="66" charset="0"/>
              </a:rPr>
              <a:t>Tongue feels scalded, red hot, trembling.  </a:t>
            </a:r>
          </a:p>
          <a:p>
            <a:r>
              <a:rPr lang="en-US" b="1" dirty="0" smtClean="0">
                <a:latin typeface="Comic Sans MS" pitchFamily="66" charset="0"/>
              </a:rPr>
              <a:t>Gums swollen.  </a:t>
            </a:r>
          </a:p>
          <a:p>
            <a:r>
              <a:rPr lang="en-US" b="1" dirty="0" smtClean="0">
                <a:latin typeface="Comic Sans MS" pitchFamily="66" charset="0"/>
              </a:rPr>
              <a:t>Lips swollen, especially upper.  </a:t>
            </a:r>
          </a:p>
          <a:p>
            <a:r>
              <a:rPr lang="en-US" b="1" dirty="0" smtClean="0">
                <a:latin typeface="Comic Sans MS" pitchFamily="66" charset="0"/>
              </a:rPr>
              <a:t>Membrane of mouth and throat glossy, as if varnished.  </a:t>
            </a:r>
          </a:p>
          <a:p>
            <a:r>
              <a:rPr lang="en-US" b="1" dirty="0" smtClean="0">
                <a:latin typeface="Comic Sans MS" pitchFamily="66" charset="0"/>
              </a:rPr>
              <a:t>Red, shining, and puffy, like erysipelas.  </a:t>
            </a:r>
          </a:p>
          <a:p>
            <a:r>
              <a:rPr lang="en-US" b="1" dirty="0" smtClean="0">
                <a:latin typeface="Comic Sans MS" pitchFamily="66" charset="0"/>
              </a:rPr>
              <a:t>Cancer of the tongue.  </a:t>
            </a:r>
          </a:p>
          <a:p>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Family: Apidae</a:t>
            </a:r>
            <a:endParaRPr lang="en-US" dirty="0"/>
          </a:p>
        </p:txBody>
      </p:sp>
      <p:sp>
        <p:nvSpPr>
          <p:cNvPr id="3" name="Content Placeholder 2"/>
          <p:cNvSpPr>
            <a:spLocks noGrp="1"/>
          </p:cNvSpPr>
          <p:nvPr>
            <p:ph idx="1"/>
          </p:nvPr>
        </p:nvSpPr>
        <p:spPr>
          <a:xfrm>
            <a:off x="304800" y="1219200"/>
            <a:ext cx="8686800" cy="4525963"/>
          </a:xfrm>
        </p:spPr>
        <p:txBody>
          <a:bodyPr>
            <a:normAutofit/>
          </a:bodyPr>
          <a:lstStyle/>
          <a:p>
            <a:r>
              <a:rPr lang="en-US" b="1" dirty="0" smtClean="0">
                <a:latin typeface="Comic Sans MS" pitchFamily="66" charset="0"/>
              </a:rPr>
              <a:t>Includes honey bee and bumble bee</a:t>
            </a:r>
          </a:p>
          <a:p>
            <a:r>
              <a:rPr lang="en-US" b="1" dirty="0" smtClean="0">
                <a:latin typeface="Comic Sans MS" pitchFamily="66" charset="0"/>
              </a:rPr>
              <a:t>Most are eusocial </a:t>
            </a:r>
          </a:p>
          <a:p>
            <a:r>
              <a:rPr lang="en-US" b="1" dirty="0" smtClean="0">
                <a:latin typeface="Comic Sans MS" pitchFamily="66" charset="0"/>
              </a:rPr>
              <a:t>Cooperative brood care</a:t>
            </a:r>
          </a:p>
          <a:p>
            <a:r>
              <a:rPr lang="en-US" b="1" dirty="0" smtClean="0">
                <a:latin typeface="Comic Sans MS" pitchFamily="66" charset="0"/>
              </a:rPr>
              <a:t>Reproductive castes</a:t>
            </a:r>
          </a:p>
          <a:p>
            <a:r>
              <a:rPr lang="en-US" b="1" dirty="0" smtClean="0">
                <a:latin typeface="Comic Sans MS" pitchFamily="66" charset="0"/>
              </a:rPr>
              <a:t>Generation overlap</a:t>
            </a:r>
          </a:p>
          <a:p>
            <a:pPr>
              <a:buNone/>
            </a:pPr>
            <a:r>
              <a:rPr lang="en-US" sz="3600" b="1" dirty="0" smtClean="0">
                <a:latin typeface="+mj-lt"/>
              </a:rPr>
              <a:t>Genus: </a:t>
            </a:r>
            <a:r>
              <a:rPr lang="en-US" sz="3600" b="1" dirty="0" err="1" smtClean="0">
                <a:latin typeface="+mj-lt"/>
              </a:rPr>
              <a:t>apis</a:t>
            </a:r>
            <a:endParaRPr lang="en-US" sz="3600" b="1" dirty="0" smtClean="0">
              <a:latin typeface="+mj-lt"/>
            </a:endParaRPr>
          </a:p>
          <a:p>
            <a:r>
              <a:rPr lang="en-US" b="1" dirty="0" smtClean="0">
                <a:latin typeface="Comic Sans MS" pitchFamily="66" charset="0"/>
              </a:rPr>
              <a:t>6 species (includes </a:t>
            </a:r>
            <a:r>
              <a:rPr lang="en-US" b="1" i="1" dirty="0" err="1" smtClean="0">
                <a:latin typeface="Comic Sans MS" pitchFamily="66" charset="0"/>
              </a:rPr>
              <a:t>apis</a:t>
            </a:r>
            <a:r>
              <a:rPr lang="en-US" b="1" i="1" dirty="0" smtClean="0">
                <a:latin typeface="Comic Sans MS" pitchFamily="66" charset="0"/>
              </a:rPr>
              <a:t> mellifera)</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228600"/>
            <a:ext cx="8686800" cy="6629400"/>
          </a:xfrm>
        </p:spPr>
        <p:txBody>
          <a:bodyPr>
            <a:normAutofit fontScale="62500" lnSpcReduction="20000"/>
          </a:bodyPr>
          <a:lstStyle/>
          <a:p>
            <a:pPr>
              <a:buNone/>
            </a:pPr>
            <a:r>
              <a:rPr lang="en-US" sz="5100" b="1" dirty="0" smtClean="0">
                <a:latin typeface="+mj-lt"/>
              </a:rPr>
              <a:t>Throat</a:t>
            </a:r>
            <a:r>
              <a:rPr lang="en-US" sz="51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Constricted, stinging pains.  </a:t>
            </a:r>
          </a:p>
          <a:p>
            <a:r>
              <a:rPr lang="en-US" b="1" dirty="0" smtClean="0">
                <a:latin typeface="Comic Sans MS" pitchFamily="66" charset="0"/>
              </a:rPr>
              <a:t>Uvula swollen, sac-like.  </a:t>
            </a:r>
          </a:p>
          <a:p>
            <a:r>
              <a:rPr lang="en-US" b="1" dirty="0" smtClean="0">
                <a:latin typeface="Comic Sans MS" pitchFamily="66" charset="0"/>
              </a:rPr>
              <a:t>Throat swollen, inside and out; tonsils swollen, puffy, fiery red.  </a:t>
            </a:r>
          </a:p>
          <a:p>
            <a:r>
              <a:rPr lang="en-US" b="1" dirty="0" smtClean="0">
                <a:latin typeface="Comic Sans MS" pitchFamily="66" charset="0"/>
              </a:rPr>
              <a:t>Ulcers on tonsils.  </a:t>
            </a:r>
          </a:p>
          <a:p>
            <a:r>
              <a:rPr lang="en-US" b="1" dirty="0" smtClean="0">
                <a:latin typeface="Comic Sans MS" pitchFamily="66" charset="0"/>
              </a:rPr>
              <a:t>Fiery red margin around leathery membrane.  </a:t>
            </a:r>
          </a:p>
          <a:p>
            <a:r>
              <a:rPr lang="en-US" b="1" dirty="0" smtClean="0">
                <a:latin typeface="Comic Sans MS" pitchFamily="66" charset="0"/>
              </a:rPr>
              <a:t>Sensation of fishbone in throat.  </a:t>
            </a:r>
          </a:p>
          <a:p>
            <a:pPr>
              <a:buNone/>
            </a:pPr>
            <a:r>
              <a:rPr lang="en-US" sz="5100" b="1" dirty="0" smtClean="0">
                <a:latin typeface="+mj-lt"/>
              </a:rPr>
              <a:t>Stomach</a:t>
            </a:r>
            <a:r>
              <a:rPr lang="en-US" sz="51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Sore feeling.  </a:t>
            </a:r>
          </a:p>
          <a:p>
            <a:r>
              <a:rPr lang="en-US" b="1" dirty="0" smtClean="0">
                <a:latin typeface="Comic Sans MS" pitchFamily="66" charset="0"/>
              </a:rPr>
              <a:t>Thirstless.  </a:t>
            </a:r>
          </a:p>
          <a:p>
            <a:r>
              <a:rPr lang="en-US" b="1" dirty="0" smtClean="0">
                <a:latin typeface="Comic Sans MS" pitchFamily="66" charset="0"/>
              </a:rPr>
              <a:t>Vomiting of food.  </a:t>
            </a:r>
          </a:p>
          <a:p>
            <a:r>
              <a:rPr lang="en-US" b="1" dirty="0" smtClean="0">
                <a:latin typeface="Comic Sans MS" pitchFamily="66" charset="0"/>
              </a:rPr>
              <a:t>Craving for milk.</a:t>
            </a:r>
          </a:p>
          <a:p>
            <a:pPr>
              <a:buNone/>
            </a:pPr>
            <a:r>
              <a:rPr lang="en-US" sz="5100" b="1" dirty="0" smtClean="0">
                <a:latin typeface="+mj-lt"/>
              </a:rPr>
              <a:t>Abdomen</a:t>
            </a:r>
            <a:r>
              <a:rPr lang="en-US" sz="51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Sore, bruised on pressure, when sneezing.  </a:t>
            </a:r>
          </a:p>
          <a:p>
            <a:r>
              <a:rPr lang="en-US" b="1" dirty="0" smtClean="0">
                <a:latin typeface="Comic Sans MS" pitchFamily="66" charset="0"/>
              </a:rPr>
              <a:t>Extremely tender.  </a:t>
            </a:r>
          </a:p>
          <a:p>
            <a:r>
              <a:rPr lang="en-US" b="1" dirty="0" smtClean="0">
                <a:latin typeface="Comic Sans MS" pitchFamily="66" charset="0"/>
              </a:rPr>
              <a:t>Dropsy of abdomen.  </a:t>
            </a:r>
          </a:p>
          <a:p>
            <a:r>
              <a:rPr lang="en-US" b="1" dirty="0" smtClean="0">
                <a:latin typeface="Comic Sans MS" pitchFamily="66" charset="0"/>
              </a:rPr>
              <a:t>Peritonitis.  </a:t>
            </a:r>
          </a:p>
          <a:p>
            <a:r>
              <a:rPr lang="en-US" b="1" dirty="0" smtClean="0">
                <a:latin typeface="Comic Sans MS" pitchFamily="66" charset="0"/>
              </a:rPr>
              <a:t>Swelling in right groin.  </a:t>
            </a:r>
          </a:p>
          <a:p>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553200"/>
          </a:xfrm>
        </p:spPr>
        <p:txBody>
          <a:bodyPr>
            <a:normAutofit fontScale="70000" lnSpcReduction="20000"/>
          </a:bodyPr>
          <a:lstStyle/>
          <a:p>
            <a:pPr>
              <a:buNone/>
            </a:pPr>
            <a:r>
              <a:rPr lang="en-US" sz="5100" b="1" dirty="0" smtClean="0">
                <a:latin typeface="+mj-lt"/>
              </a:rPr>
              <a:t>Stool</a:t>
            </a:r>
            <a:r>
              <a:rPr lang="en-US" sz="51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Involuntary on every motion; anus seems open.  </a:t>
            </a:r>
          </a:p>
          <a:p>
            <a:r>
              <a:rPr lang="en-US" b="1" dirty="0" smtClean="0">
                <a:latin typeface="Comic Sans MS" pitchFamily="66" charset="0"/>
              </a:rPr>
              <a:t>Bloody, painless.  </a:t>
            </a:r>
          </a:p>
          <a:p>
            <a:r>
              <a:rPr lang="en-US" b="1" dirty="0" smtClean="0">
                <a:latin typeface="Comic Sans MS" pitchFamily="66" charset="0"/>
              </a:rPr>
              <a:t>Anus feels raw.  </a:t>
            </a:r>
          </a:p>
          <a:p>
            <a:r>
              <a:rPr lang="en-US" b="1" dirty="0" smtClean="0">
                <a:latin typeface="Comic Sans MS" pitchFamily="66" charset="0"/>
              </a:rPr>
              <a:t>Haemorrhoids, with stinging pain, after confinement.  </a:t>
            </a:r>
          </a:p>
          <a:p>
            <a:r>
              <a:rPr lang="en-US" b="1" dirty="0" smtClean="0">
                <a:latin typeface="Comic Sans MS" pitchFamily="66" charset="0"/>
              </a:rPr>
              <a:t>Diarrhoea watery, yellow; cholera infantum type.  </a:t>
            </a:r>
          </a:p>
          <a:p>
            <a:r>
              <a:rPr lang="en-US" b="1" dirty="0" smtClean="0">
                <a:latin typeface="Comic Sans MS" pitchFamily="66" charset="0"/>
              </a:rPr>
              <a:t>Cannot urinate without a stool.  </a:t>
            </a:r>
          </a:p>
          <a:p>
            <a:r>
              <a:rPr lang="en-US" b="1" dirty="0" smtClean="0">
                <a:latin typeface="Comic Sans MS" pitchFamily="66" charset="0"/>
              </a:rPr>
              <a:t>Dark, fetid, worse after eating.  </a:t>
            </a:r>
          </a:p>
          <a:p>
            <a:r>
              <a:rPr lang="en-US" b="1" dirty="0" smtClean="0">
                <a:latin typeface="Comic Sans MS" pitchFamily="66" charset="0"/>
              </a:rPr>
              <a:t>Constipation; feels as if something would break on straining.  </a:t>
            </a:r>
          </a:p>
          <a:p>
            <a:pPr>
              <a:buNone/>
            </a:pPr>
            <a:r>
              <a:rPr lang="en-US" sz="5100" b="1" dirty="0" smtClean="0">
                <a:latin typeface="+mj-lt"/>
              </a:rPr>
              <a:t>Urine</a:t>
            </a:r>
            <a:r>
              <a:rPr lang="en-US" sz="51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Burning and soreness when urinating.  </a:t>
            </a:r>
          </a:p>
          <a:p>
            <a:r>
              <a:rPr lang="en-US" b="1" dirty="0" smtClean="0">
                <a:latin typeface="Comic Sans MS" pitchFamily="66" charset="0"/>
              </a:rPr>
              <a:t>Suppressed, loaded with casts; frequent and involuntary; stinging pain and strangury; scanty, high colored.  </a:t>
            </a:r>
          </a:p>
          <a:p>
            <a:r>
              <a:rPr lang="en-US" b="1" dirty="0" smtClean="0">
                <a:latin typeface="Comic Sans MS" pitchFamily="66" charset="0"/>
              </a:rPr>
              <a:t>Incontinence.  </a:t>
            </a:r>
          </a:p>
          <a:p>
            <a:r>
              <a:rPr lang="en-US" b="1" dirty="0" smtClean="0">
                <a:latin typeface="Comic Sans MS" pitchFamily="66" charset="0"/>
              </a:rPr>
              <a:t>Last drops burn and smart.</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Female</a:t>
            </a:r>
            <a:endParaRPr lang="en-US" sz="4400" dirty="0"/>
          </a:p>
        </p:txBody>
      </p:sp>
      <p:sp>
        <p:nvSpPr>
          <p:cNvPr id="3" name="Content Placeholder 2"/>
          <p:cNvSpPr>
            <a:spLocks noGrp="1"/>
          </p:cNvSpPr>
          <p:nvPr>
            <p:ph idx="1"/>
          </p:nvPr>
        </p:nvSpPr>
        <p:spPr>
          <a:xfrm>
            <a:off x="304800" y="1371600"/>
            <a:ext cx="8686800" cy="5029200"/>
          </a:xfrm>
        </p:spPr>
        <p:txBody>
          <a:bodyPr>
            <a:normAutofit fontScale="85000" lnSpcReduction="20000"/>
          </a:bodyPr>
          <a:lstStyle/>
          <a:p>
            <a:r>
              <a:rPr lang="en-US" b="1" dirty="0" smtClean="0">
                <a:latin typeface="Comic Sans MS" pitchFamily="66" charset="0"/>
              </a:rPr>
              <a:t>Oedema of labia; relieved by cold water.  </a:t>
            </a:r>
          </a:p>
          <a:p>
            <a:r>
              <a:rPr lang="en-US" b="1" dirty="0" smtClean="0">
                <a:latin typeface="Comic Sans MS" pitchFamily="66" charset="0"/>
              </a:rPr>
              <a:t>Soreness and stinging pains; ovaritis; worse in right ovary.  </a:t>
            </a:r>
          </a:p>
          <a:p>
            <a:r>
              <a:rPr lang="en-US" b="1" dirty="0" smtClean="0">
                <a:latin typeface="Comic Sans MS" pitchFamily="66" charset="0"/>
              </a:rPr>
              <a:t>Menses suppressed, with cerebral and head symptoms, especially in young girls.  </a:t>
            </a:r>
          </a:p>
          <a:p>
            <a:r>
              <a:rPr lang="en-US" b="1" dirty="0" smtClean="0">
                <a:latin typeface="Comic Sans MS" pitchFamily="66" charset="0"/>
              </a:rPr>
              <a:t>Dysmenorrhoea, with severe ovarian pains.  </a:t>
            </a:r>
          </a:p>
          <a:p>
            <a:r>
              <a:rPr lang="en-US" b="1" dirty="0" smtClean="0">
                <a:latin typeface="Comic Sans MS" pitchFamily="66" charset="0"/>
              </a:rPr>
              <a:t>Metrorrhagia profuse, with heavy abdomen, faintness , stinging pain.  </a:t>
            </a:r>
          </a:p>
          <a:p>
            <a:r>
              <a:rPr lang="en-US" b="1" dirty="0" smtClean="0">
                <a:latin typeface="Comic Sans MS" pitchFamily="66" charset="0"/>
              </a:rPr>
              <a:t>Sense of tightness.  </a:t>
            </a:r>
          </a:p>
          <a:p>
            <a:r>
              <a:rPr lang="en-US" b="1" dirty="0" smtClean="0">
                <a:latin typeface="Comic Sans MS" pitchFamily="66" charset="0"/>
              </a:rPr>
              <a:t>Bearing-down, as if menses were to appear.  </a:t>
            </a:r>
          </a:p>
          <a:p>
            <a:r>
              <a:rPr lang="en-US" b="1" dirty="0" smtClean="0">
                <a:latin typeface="Comic Sans MS" pitchFamily="66" charset="0"/>
              </a:rPr>
              <a:t>Ovarian tumors, metritis with stinging pains.  </a:t>
            </a:r>
          </a:p>
          <a:p>
            <a:r>
              <a:rPr lang="en-US" b="1" dirty="0" smtClean="0">
                <a:latin typeface="Comic Sans MS" pitchFamily="66" charset="0"/>
              </a:rPr>
              <a:t>Great tenderness over abdomen and uterine region.</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304800"/>
            <a:ext cx="8686800" cy="6172200"/>
          </a:xfrm>
        </p:spPr>
        <p:txBody>
          <a:bodyPr>
            <a:normAutofit fontScale="70000" lnSpcReduction="20000"/>
          </a:bodyPr>
          <a:lstStyle/>
          <a:p>
            <a:pPr>
              <a:buNone/>
            </a:pPr>
            <a:r>
              <a:rPr lang="en-US" sz="5100" b="1" dirty="0" smtClean="0">
                <a:latin typeface="+mj-lt"/>
              </a:rPr>
              <a:t>Respiratory</a:t>
            </a:r>
            <a:r>
              <a:rPr lang="en-US" sz="51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Hoarseness; dyspnoea, breathing hurried and difficult.  </a:t>
            </a:r>
          </a:p>
          <a:p>
            <a:r>
              <a:rPr lang="en-US" b="1" dirty="0" smtClean="0">
                <a:latin typeface="Comic Sans MS" pitchFamily="66" charset="0"/>
              </a:rPr>
              <a:t>Oedema of larynx.  </a:t>
            </a:r>
          </a:p>
          <a:p>
            <a:r>
              <a:rPr lang="en-US" b="1" dirty="0" smtClean="0">
                <a:latin typeface="Comic Sans MS" pitchFamily="66" charset="0"/>
              </a:rPr>
              <a:t>Feels as if he could not draw another breath.  </a:t>
            </a:r>
          </a:p>
          <a:p>
            <a:r>
              <a:rPr lang="en-US" b="1" dirty="0" smtClean="0">
                <a:latin typeface="Comic Sans MS" pitchFamily="66" charset="0"/>
              </a:rPr>
              <a:t>Suffocation; short, dry cough, suprasternal.  </a:t>
            </a:r>
          </a:p>
          <a:p>
            <a:r>
              <a:rPr lang="en-US" b="1" dirty="0" smtClean="0">
                <a:latin typeface="Comic Sans MS" pitchFamily="66" charset="0"/>
              </a:rPr>
              <a:t>Hydrothorax.  </a:t>
            </a:r>
          </a:p>
          <a:p>
            <a:pPr>
              <a:buNone/>
            </a:pPr>
            <a:r>
              <a:rPr lang="en-US" sz="5100" b="1" dirty="0" smtClean="0">
                <a:latin typeface="+mj-lt"/>
              </a:rPr>
              <a:t>Extremities</a:t>
            </a:r>
            <a:r>
              <a:rPr lang="en-US" sz="51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Oedematous.  </a:t>
            </a:r>
          </a:p>
          <a:p>
            <a:r>
              <a:rPr lang="en-US" b="1" dirty="0" smtClean="0">
                <a:latin typeface="Comic Sans MS" pitchFamily="66" charset="0"/>
              </a:rPr>
              <a:t>Synovitis.  </a:t>
            </a:r>
          </a:p>
          <a:p>
            <a:r>
              <a:rPr lang="en-US" b="1" dirty="0" smtClean="0">
                <a:latin typeface="Comic Sans MS" pitchFamily="66" charset="0"/>
              </a:rPr>
              <a:t>Felon in beginning.  </a:t>
            </a:r>
          </a:p>
          <a:p>
            <a:r>
              <a:rPr lang="en-US" b="1" dirty="0" smtClean="0">
                <a:latin typeface="Comic Sans MS" pitchFamily="66" charset="0"/>
              </a:rPr>
              <a:t>Knee swollen, shiny, sensitive, sore, with stinging pain.  </a:t>
            </a:r>
          </a:p>
          <a:p>
            <a:r>
              <a:rPr lang="en-US" b="1" dirty="0" smtClean="0">
                <a:latin typeface="Comic Sans MS" pitchFamily="66" charset="0"/>
              </a:rPr>
              <a:t>Feet swollen and stiff.  </a:t>
            </a:r>
          </a:p>
          <a:p>
            <a:r>
              <a:rPr lang="en-US" b="1" dirty="0" smtClean="0">
                <a:latin typeface="Comic Sans MS" pitchFamily="66" charset="0"/>
              </a:rPr>
              <a:t>Feel too large.  </a:t>
            </a:r>
          </a:p>
          <a:p>
            <a:r>
              <a:rPr lang="en-US" b="1" dirty="0" smtClean="0">
                <a:latin typeface="Comic Sans MS" pitchFamily="66" charset="0"/>
              </a:rPr>
              <a:t>Rheumatic pain in back and limbs; Tired, bruised feeling.  </a:t>
            </a:r>
          </a:p>
          <a:p>
            <a:r>
              <a:rPr lang="en-US" b="1" dirty="0" smtClean="0">
                <a:latin typeface="Comic Sans MS" pitchFamily="66" charset="0"/>
              </a:rPr>
              <a:t>Numbness of hands and tips of fingers.  </a:t>
            </a:r>
          </a:p>
          <a:p>
            <a:r>
              <a:rPr lang="en-US" b="1" dirty="0" smtClean="0">
                <a:latin typeface="Comic Sans MS" pitchFamily="66" charset="0"/>
              </a:rPr>
              <a:t>Hives with intolerable itching.  </a:t>
            </a:r>
          </a:p>
          <a:p>
            <a:r>
              <a:rPr lang="en-US" b="1" dirty="0" smtClean="0">
                <a:latin typeface="Comic Sans MS" pitchFamily="66" charset="0"/>
              </a:rPr>
              <a:t>Oedematous swellings.  </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533400"/>
            <a:ext cx="8686800" cy="5943600"/>
          </a:xfrm>
        </p:spPr>
        <p:txBody>
          <a:bodyPr>
            <a:normAutofit fontScale="62500" lnSpcReduction="20000"/>
          </a:bodyPr>
          <a:lstStyle/>
          <a:p>
            <a:pPr>
              <a:buNone/>
            </a:pPr>
            <a:r>
              <a:rPr lang="en-US" sz="5800" b="1" dirty="0" smtClean="0">
                <a:latin typeface="+mj-lt"/>
              </a:rPr>
              <a:t>Skin</a:t>
            </a:r>
            <a:r>
              <a:rPr lang="en-US" sz="58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Swellings after bites; sore, sensitive.  </a:t>
            </a:r>
          </a:p>
          <a:p>
            <a:r>
              <a:rPr lang="en-US" b="1" dirty="0" smtClean="0">
                <a:latin typeface="Comic Sans MS" pitchFamily="66" charset="0"/>
              </a:rPr>
              <a:t>Stinging.  </a:t>
            </a:r>
          </a:p>
          <a:p>
            <a:r>
              <a:rPr lang="en-US" b="1" dirty="0" smtClean="0">
                <a:latin typeface="Comic Sans MS" pitchFamily="66" charset="0"/>
              </a:rPr>
              <a:t>Erysipelas, with sensitiveness and swelling, rosy hue.  </a:t>
            </a:r>
          </a:p>
          <a:p>
            <a:r>
              <a:rPr lang="en-US" b="1" dirty="0" smtClean="0">
                <a:latin typeface="Comic Sans MS" pitchFamily="66" charset="0"/>
              </a:rPr>
              <a:t>Carbuncles, with burning, stinging pain. [Ars.; Anthrac.]  </a:t>
            </a:r>
          </a:p>
          <a:p>
            <a:r>
              <a:rPr lang="en-US" b="1" dirty="0" smtClean="0">
                <a:latin typeface="Comic Sans MS" pitchFamily="66" charset="0"/>
              </a:rPr>
              <a:t>Sudden puffing up of whole body.  </a:t>
            </a:r>
          </a:p>
          <a:p>
            <a:pPr>
              <a:buNone/>
            </a:pPr>
            <a:r>
              <a:rPr lang="en-US" sz="5800" b="1" dirty="0" smtClean="0">
                <a:latin typeface="+mj-lt"/>
              </a:rPr>
              <a:t>Sleep</a:t>
            </a:r>
            <a:r>
              <a:rPr lang="en-US" sz="58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Very drowsy.  </a:t>
            </a:r>
          </a:p>
          <a:p>
            <a:r>
              <a:rPr lang="en-US" b="1" dirty="0" smtClean="0">
                <a:latin typeface="Comic Sans MS" pitchFamily="66" charset="0"/>
              </a:rPr>
              <a:t>Dreams full of care and toil.  </a:t>
            </a:r>
          </a:p>
          <a:p>
            <a:r>
              <a:rPr lang="en-US" b="1" dirty="0" smtClean="0">
                <a:latin typeface="Comic Sans MS" pitchFamily="66" charset="0"/>
              </a:rPr>
              <a:t>Screams and sudden starting during sleep. </a:t>
            </a:r>
          </a:p>
          <a:p>
            <a:pPr>
              <a:buNone/>
            </a:pPr>
            <a:r>
              <a:rPr lang="en-US" sz="5800" b="1" dirty="0" smtClean="0">
                <a:latin typeface="+mj-lt"/>
              </a:rPr>
              <a:t>Fever</a:t>
            </a:r>
            <a:r>
              <a:rPr lang="en-US" sz="5800" b="1" dirty="0" smtClean="0">
                <a:latin typeface="Comic Sans MS" pitchFamily="66" charset="0"/>
              </a:rPr>
              <a:t> </a:t>
            </a:r>
            <a:r>
              <a:rPr lang="en-US" b="1" dirty="0" smtClean="0">
                <a:latin typeface="Comic Sans MS" pitchFamily="66" charset="0"/>
              </a:rPr>
              <a:t> </a:t>
            </a:r>
          </a:p>
          <a:p>
            <a:r>
              <a:rPr lang="en-US" b="1" dirty="0" smtClean="0">
                <a:latin typeface="Comic Sans MS" pitchFamily="66" charset="0"/>
              </a:rPr>
              <a:t>Afternoon chill, with thirst; worse on motion and heat.  </a:t>
            </a:r>
          </a:p>
          <a:p>
            <a:r>
              <a:rPr lang="en-US" b="1" dirty="0" smtClean="0">
                <a:latin typeface="Comic Sans MS" pitchFamily="66" charset="0"/>
              </a:rPr>
              <a:t>External heat, with smothering feeling.  </a:t>
            </a:r>
          </a:p>
          <a:p>
            <a:r>
              <a:rPr lang="en-US" b="1" dirty="0" smtClean="0">
                <a:latin typeface="Comic Sans MS" pitchFamily="66" charset="0"/>
              </a:rPr>
              <a:t>Sweat slight, with sleepiness.  </a:t>
            </a:r>
          </a:p>
          <a:p>
            <a:r>
              <a:rPr lang="en-US" b="1" dirty="0" smtClean="0">
                <a:latin typeface="Comic Sans MS" pitchFamily="66" charset="0"/>
              </a:rPr>
              <a:t>Perspiration breaks out and dries up frequently.  </a:t>
            </a:r>
          </a:p>
          <a:p>
            <a:r>
              <a:rPr lang="en-US" b="1" dirty="0" smtClean="0">
                <a:latin typeface="Comic Sans MS" pitchFamily="66" charset="0"/>
              </a:rPr>
              <a:t>Sleeps after the fever paroxysm.  </a:t>
            </a:r>
          </a:p>
          <a:p>
            <a:r>
              <a:rPr lang="en-US" b="1" dirty="0" smtClean="0">
                <a:latin typeface="Comic Sans MS" pitchFamily="66" charset="0"/>
              </a:rPr>
              <a:t>After perspiration, nettle rash, also with shuddering.   </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800600"/>
            <a:ext cx="8610600" cy="882650"/>
          </a:xfrm>
        </p:spPr>
        <p:txBody>
          <a:bodyPr>
            <a:noAutofit/>
          </a:bodyPr>
          <a:lstStyle/>
          <a:p>
            <a:r>
              <a:rPr lang="en-US" sz="6000" dirty="0" smtClean="0"/>
              <a:t>Modalities</a:t>
            </a:r>
            <a:endParaRPr lang="en-US" sz="6000" dirty="0"/>
          </a:p>
        </p:txBody>
      </p:sp>
      <p:sp>
        <p:nvSpPr>
          <p:cNvPr id="5" name="Text Placeholder 4"/>
          <p:cNvSpPr>
            <a:spLocks noGrp="1"/>
          </p:cNvSpPr>
          <p:nvPr>
            <p:ph type="body" idx="1"/>
          </p:nvPr>
        </p:nvSpPr>
        <p:spPr/>
        <p:txBody>
          <a:bodyPr/>
          <a:lstStyle/>
          <a:p>
            <a:r>
              <a:rPr lang="en-US" sz="3200" dirty="0" smtClean="0"/>
              <a:t>Worse</a:t>
            </a:r>
            <a:endParaRPr lang="en-US" dirty="0"/>
          </a:p>
        </p:txBody>
      </p:sp>
      <p:sp>
        <p:nvSpPr>
          <p:cNvPr id="6" name="Text Placeholder 5"/>
          <p:cNvSpPr>
            <a:spLocks noGrp="1"/>
          </p:cNvSpPr>
          <p:nvPr>
            <p:ph type="body" sz="half" idx="3"/>
          </p:nvPr>
        </p:nvSpPr>
        <p:spPr/>
        <p:txBody>
          <a:bodyPr>
            <a:normAutofit/>
          </a:bodyPr>
          <a:lstStyle/>
          <a:p>
            <a:r>
              <a:rPr lang="en-US" sz="3200" dirty="0" smtClean="0"/>
              <a:t>Better</a:t>
            </a:r>
            <a:endParaRPr lang="en-US" sz="3200" dirty="0"/>
          </a:p>
        </p:txBody>
      </p:sp>
      <p:sp>
        <p:nvSpPr>
          <p:cNvPr id="3" name="Content Placeholder 2"/>
          <p:cNvSpPr>
            <a:spLocks noGrp="1"/>
          </p:cNvSpPr>
          <p:nvPr>
            <p:ph sz="quarter" idx="2"/>
          </p:nvPr>
        </p:nvSpPr>
        <p:spPr/>
        <p:txBody>
          <a:bodyPr/>
          <a:lstStyle/>
          <a:p>
            <a:r>
              <a:rPr lang="en-US" b="1" dirty="0" smtClean="0">
                <a:latin typeface="Comic Sans MS" pitchFamily="66" charset="0"/>
              </a:rPr>
              <a:t> Heat in any form</a:t>
            </a:r>
          </a:p>
          <a:p>
            <a:r>
              <a:rPr lang="en-US" b="1" dirty="0" smtClean="0">
                <a:latin typeface="Comic Sans MS" pitchFamily="66" charset="0"/>
              </a:rPr>
              <a:t>Touch</a:t>
            </a:r>
          </a:p>
          <a:p>
            <a:r>
              <a:rPr lang="en-US" b="1" dirty="0" smtClean="0">
                <a:latin typeface="Comic Sans MS" pitchFamily="66" charset="0"/>
              </a:rPr>
              <a:t>Pressure</a:t>
            </a:r>
          </a:p>
          <a:p>
            <a:r>
              <a:rPr lang="en-US" b="1" dirty="0" smtClean="0">
                <a:latin typeface="Comic Sans MS" pitchFamily="66" charset="0"/>
              </a:rPr>
              <a:t>Late in afternoon</a:t>
            </a:r>
          </a:p>
          <a:p>
            <a:r>
              <a:rPr lang="en-US" b="1" dirty="0" smtClean="0">
                <a:latin typeface="Comic Sans MS" pitchFamily="66" charset="0"/>
              </a:rPr>
              <a:t>After sleeping</a:t>
            </a:r>
          </a:p>
          <a:p>
            <a:r>
              <a:rPr lang="en-US" b="1" dirty="0" smtClean="0">
                <a:latin typeface="Comic Sans MS" pitchFamily="66" charset="0"/>
              </a:rPr>
              <a:t>In closed and heated rooms </a:t>
            </a:r>
          </a:p>
          <a:p>
            <a:r>
              <a:rPr lang="en-US" b="1" dirty="0" smtClean="0">
                <a:latin typeface="Comic Sans MS" pitchFamily="66" charset="0"/>
              </a:rPr>
              <a:t>Right side</a:t>
            </a:r>
          </a:p>
        </p:txBody>
      </p:sp>
      <p:sp>
        <p:nvSpPr>
          <p:cNvPr id="7" name="Content Placeholder 6"/>
          <p:cNvSpPr>
            <a:spLocks noGrp="1"/>
          </p:cNvSpPr>
          <p:nvPr>
            <p:ph sz="quarter" idx="4"/>
          </p:nvPr>
        </p:nvSpPr>
        <p:spPr/>
        <p:txBody>
          <a:bodyPr/>
          <a:lstStyle/>
          <a:p>
            <a:r>
              <a:rPr lang="en-US" b="1" dirty="0" smtClean="0">
                <a:latin typeface="Comic Sans MS" pitchFamily="66" charset="0"/>
              </a:rPr>
              <a:t>In open air</a:t>
            </a:r>
          </a:p>
          <a:p>
            <a:r>
              <a:rPr lang="en-US" b="1" dirty="0" smtClean="0">
                <a:latin typeface="Comic Sans MS" pitchFamily="66" charset="0"/>
              </a:rPr>
              <a:t>Uncovering</a:t>
            </a:r>
          </a:p>
          <a:p>
            <a:r>
              <a:rPr lang="en-US" b="1" dirty="0" smtClean="0">
                <a:latin typeface="Comic Sans MS" pitchFamily="66" charset="0"/>
              </a:rPr>
              <a:t>Cold bathing</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019800"/>
          </a:xfrm>
        </p:spPr>
        <p:txBody>
          <a:bodyPr>
            <a:normAutofit fontScale="85000" lnSpcReduction="20000"/>
          </a:bodyPr>
          <a:lstStyle/>
          <a:p>
            <a:pPr>
              <a:buNone/>
            </a:pPr>
            <a:r>
              <a:rPr lang="en-US" sz="4200" b="1" dirty="0" smtClean="0">
                <a:latin typeface="+mj-lt"/>
              </a:rPr>
              <a:t>Relationship </a:t>
            </a:r>
            <a:endParaRPr lang="en-US" b="1" dirty="0" smtClean="0">
              <a:latin typeface="+mj-lt"/>
            </a:endParaRPr>
          </a:p>
          <a:p>
            <a:r>
              <a:rPr lang="en-US" b="1" dirty="0" smtClean="0">
                <a:latin typeface="Comic Sans MS" pitchFamily="66" charset="0"/>
              </a:rPr>
              <a:t>Complementary: Nat. mur. </a:t>
            </a:r>
          </a:p>
          <a:p>
            <a:r>
              <a:rPr lang="en-US" b="1" dirty="0" smtClean="0">
                <a:latin typeface="Comic Sans MS" pitchFamily="66" charset="0"/>
              </a:rPr>
              <a:t>The "chronic", Apis.; also Baryta carb., if lymphatics are involved. </a:t>
            </a:r>
          </a:p>
          <a:p>
            <a:r>
              <a:rPr lang="en-US" b="1" dirty="0" smtClean="0">
                <a:latin typeface="Comic Sans MS" pitchFamily="66" charset="0"/>
              </a:rPr>
              <a:t>Inimical: Rhus. </a:t>
            </a:r>
          </a:p>
          <a:p>
            <a:pPr>
              <a:buNone/>
            </a:pPr>
            <a:r>
              <a:rPr lang="en-US" b="1" dirty="0" smtClean="0">
                <a:latin typeface="Comic Sans MS" pitchFamily="66" charset="0"/>
              </a:rPr>
              <a:t>Compare : Apium virus (auto-toxaemia, with pus products);Zinc.; Canth.; Vespa; Lachesis. </a:t>
            </a:r>
          </a:p>
          <a:p>
            <a:pPr>
              <a:buNone/>
            </a:pPr>
            <a:r>
              <a:rPr lang="en-US" sz="4200" b="1" dirty="0" smtClean="0">
                <a:latin typeface="+mj-lt"/>
              </a:rPr>
              <a:t>Dose </a:t>
            </a:r>
            <a:endParaRPr lang="en-US" b="1" dirty="0" smtClean="0">
              <a:latin typeface="+mj-lt"/>
            </a:endParaRPr>
          </a:p>
          <a:p>
            <a:r>
              <a:rPr lang="en-US" b="1" dirty="0" smtClean="0">
                <a:latin typeface="Comic Sans MS" pitchFamily="66" charset="0"/>
              </a:rPr>
              <a:t>Tincture to thirtieth potency. </a:t>
            </a:r>
          </a:p>
          <a:p>
            <a:r>
              <a:rPr lang="en-US" b="1" dirty="0" smtClean="0">
                <a:latin typeface="Comic Sans MS" pitchFamily="66" charset="0"/>
              </a:rPr>
              <a:t>In oedematous conditions the lower potencies. </a:t>
            </a:r>
          </a:p>
          <a:p>
            <a:r>
              <a:rPr lang="en-US" b="1" dirty="0" smtClean="0">
                <a:latin typeface="Comic Sans MS" pitchFamily="66" charset="0"/>
              </a:rPr>
              <a:t>Sometimes action is slow; so several days elapse before it is seen to act, and then urine is increased. </a:t>
            </a:r>
          </a:p>
          <a:p>
            <a:r>
              <a:rPr lang="en-US" b="1" dirty="0" smtClean="0">
                <a:latin typeface="Comic Sans MS" pitchFamily="66" charset="0"/>
              </a:rPr>
              <a:t>Apium virus, sixth trituration.</a:t>
            </a:r>
            <a:endParaRPr lang="en-US" b="1" dirty="0">
              <a:latin typeface="Comic Sans MS" pitchFamily="66" charset="0"/>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6172200"/>
          </a:xfrm>
        </p:spPr>
        <p:txBody>
          <a:bodyPr>
            <a:normAutofit/>
          </a:bodyPr>
          <a:lstStyle/>
          <a:p>
            <a:r>
              <a:rPr lang="en-US" sz="2800" b="1" dirty="0" smtClean="0">
                <a:latin typeface="Comic Sans MS" pitchFamily="66" charset="0"/>
              </a:rPr>
              <a:t>The western honey bee or European honey bee (Apis mellifera) is the most common of the ~40 species of honey bee worldwide.</a:t>
            </a:r>
          </a:p>
          <a:p>
            <a:r>
              <a:rPr lang="en-US" sz="2800" b="1" dirty="0" smtClean="0">
                <a:latin typeface="Comic Sans MS" pitchFamily="66" charset="0"/>
              </a:rPr>
              <a:t>The genus name Apis is Latin for "bee", and mellifera means "honey-bearing", referring to the species' tendency to produce a large quantity of honey for storage over the winter.</a:t>
            </a:r>
          </a:p>
          <a:p>
            <a:r>
              <a:rPr lang="en-US" sz="2800" b="1" dirty="0" smtClean="0">
                <a:latin typeface="Comic Sans MS" pitchFamily="66" charset="0"/>
              </a:rPr>
              <a:t>Like all honey bees, the western honey bee is eusocial, creating colonies with a single fertile female (or "queen") many sterile females or "workers", and small proportion of fertile males or "drones".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8686800" cy="5470525"/>
          </a:xfrm>
        </p:spPr>
        <p:txBody>
          <a:bodyPr>
            <a:normAutofit/>
          </a:bodyPr>
          <a:lstStyle/>
          <a:p>
            <a:r>
              <a:rPr lang="en-US" b="1" dirty="0" smtClean="0">
                <a:latin typeface="Comic Sans MS" pitchFamily="66" charset="0"/>
              </a:rPr>
              <a:t>Individual colonies can house tens of thousands of bees. Colony activities are organized by complex communication between individuals, through both odors and the dance language.</a:t>
            </a:r>
          </a:p>
          <a:p>
            <a:r>
              <a:rPr lang="en-US" b="1" dirty="0" smtClean="0">
                <a:latin typeface="Comic Sans MS" pitchFamily="66" charset="0"/>
              </a:rPr>
              <a:t>The western honey bee was one of the first domesticated insects, and is the primary species maintained by beekeepers to this day for both its honey and pollination services.</a:t>
            </a:r>
          </a:p>
          <a:p>
            <a:endParaRPr lang="en-US" b="1" dirty="0" smtClean="0">
              <a:latin typeface="Comic Sans MS" pitchFamily="66" charset="0"/>
            </a:endParaRPr>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457200"/>
            <a:ext cx="8686800" cy="5867400"/>
          </a:xfrm>
        </p:spPr>
        <p:txBody>
          <a:bodyPr>
            <a:noAutofit/>
          </a:bodyPr>
          <a:lstStyle/>
          <a:p>
            <a:r>
              <a:rPr lang="en-US" sz="2800" b="1" dirty="0" smtClean="0">
                <a:latin typeface="Comic Sans MS" pitchFamily="66" charset="0"/>
              </a:rPr>
              <a:t>With human assistance, the western honey bee now occupies every continent except Antarctica. Due to its wide cultivation, this species is the single most important pollinator for agriculture globally. A number of pests and diseases threaten the honey bee, especially colony collapse disorder.</a:t>
            </a:r>
          </a:p>
          <a:p>
            <a:r>
              <a:rPr lang="en-US" sz="2800" b="1" dirty="0" smtClean="0">
                <a:latin typeface="Comic Sans MS" pitchFamily="66" charset="0"/>
              </a:rPr>
              <a:t>Western honey bees are an important model organism in scientific studies, particularly in the fields of social evolution, learning and memory; they are also used in studies of pesticide toxicity, to assess non-target impacts of commercial pesticides.</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Custom 1">
      <a:majorFont>
        <a:latin typeface="Showcard Gothic"/>
        <a:ea typeface=""/>
        <a:cs typeface=""/>
      </a:majorFont>
      <a:minorFont>
        <a:latin typeface="Tempus Sans ITC"/>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476</TotalTime>
  <Words>2718</Words>
  <Application>Microsoft Office PowerPoint</Application>
  <PresentationFormat>On-screen Show (4:3)</PresentationFormat>
  <Paragraphs>415</Paragraphs>
  <Slides>67</Slides>
  <Notes>5</Notes>
  <HiddenSlides>0</HiddenSlides>
  <MMClips>0</MMClips>
  <ScaleCrop>false</ScaleCrop>
  <HeadingPairs>
    <vt:vector size="4" baseType="variant">
      <vt:variant>
        <vt:lpstr>Theme</vt:lpstr>
      </vt:variant>
      <vt:variant>
        <vt:i4>1</vt:i4>
      </vt:variant>
      <vt:variant>
        <vt:lpstr>Slide Titles</vt:lpstr>
      </vt:variant>
      <vt:variant>
        <vt:i4>67</vt:i4>
      </vt:variant>
    </vt:vector>
  </HeadingPairs>
  <TitlesOfParts>
    <vt:vector size="68" baseType="lpstr">
      <vt:lpstr>Trek</vt:lpstr>
      <vt:lpstr>APIS MELLIFICA</vt:lpstr>
      <vt:lpstr>Scientific classification</vt:lpstr>
      <vt:lpstr>Phylum: Arthropoda</vt:lpstr>
      <vt:lpstr>Class: Insecta </vt:lpstr>
      <vt:lpstr>Order: Hymenoptera</vt:lpstr>
      <vt:lpstr>Family: Apidae</vt:lpstr>
      <vt:lpstr>Slide 7</vt:lpstr>
      <vt:lpstr>Slide 8</vt:lpstr>
      <vt:lpstr>Slide 9</vt:lpstr>
      <vt:lpstr>Geographic distribution</vt:lpstr>
      <vt:lpstr>Geographic distribution</vt:lpstr>
      <vt:lpstr>Biology and life cycle</vt:lpstr>
      <vt:lpstr>Biology and life cycle</vt:lpstr>
      <vt:lpstr>Eggs</vt:lpstr>
      <vt:lpstr>Eggs as seen in cross-section of cells.</vt:lpstr>
      <vt:lpstr>larvae</vt:lpstr>
      <vt:lpstr>Biology and life cycle</vt:lpstr>
      <vt:lpstr>Biology and life cycle</vt:lpstr>
      <vt:lpstr>Slide 19</vt:lpstr>
      <vt:lpstr> Bee Types within Colony</vt:lpstr>
      <vt:lpstr>The Queen</vt:lpstr>
      <vt:lpstr>Slide 22</vt:lpstr>
      <vt:lpstr>Slide 23</vt:lpstr>
      <vt:lpstr>Slide 24</vt:lpstr>
      <vt:lpstr>The drone</vt:lpstr>
      <vt:lpstr>Slide 26</vt:lpstr>
      <vt:lpstr>The workers</vt:lpstr>
      <vt:lpstr>Slide 28</vt:lpstr>
      <vt:lpstr>The  collecting worker</vt:lpstr>
      <vt:lpstr>The  collecting worker</vt:lpstr>
      <vt:lpstr>Pollen basket</vt:lpstr>
      <vt:lpstr>Slide 32</vt:lpstr>
      <vt:lpstr>Life expectancy</vt:lpstr>
      <vt:lpstr>Communication</vt:lpstr>
      <vt:lpstr>Main Bee Products</vt:lpstr>
      <vt:lpstr>Slide 36</vt:lpstr>
      <vt:lpstr>Bee sting</vt:lpstr>
      <vt:lpstr>Doctrine of signature</vt:lpstr>
      <vt:lpstr>Slide 39</vt:lpstr>
      <vt:lpstr>Slide 40</vt:lpstr>
      <vt:lpstr>Slide 41</vt:lpstr>
      <vt:lpstr>Slide 42</vt:lpstr>
      <vt:lpstr>Slide 43</vt:lpstr>
      <vt:lpstr>Apis mellifica  </vt:lpstr>
      <vt:lpstr>generalities</vt:lpstr>
      <vt:lpstr>Slide 46</vt:lpstr>
      <vt:lpstr>Slide 47</vt:lpstr>
      <vt:lpstr>Slide 48</vt:lpstr>
      <vt:lpstr>Clinical</vt:lpstr>
      <vt:lpstr>Slide 50</vt:lpstr>
      <vt:lpstr>Slide 51</vt:lpstr>
      <vt:lpstr>Slide 52</vt:lpstr>
      <vt:lpstr>Slide 53</vt:lpstr>
      <vt:lpstr>Slide 54</vt:lpstr>
      <vt:lpstr>Slide 55</vt:lpstr>
      <vt:lpstr>Mind</vt:lpstr>
      <vt:lpstr>Head</vt:lpstr>
      <vt:lpstr>Slide 58</vt:lpstr>
      <vt:lpstr>Slide 59</vt:lpstr>
      <vt:lpstr>Slide 60</vt:lpstr>
      <vt:lpstr>Slide 61</vt:lpstr>
      <vt:lpstr>Female</vt:lpstr>
      <vt:lpstr>Slide 63</vt:lpstr>
      <vt:lpstr>Slide 64</vt:lpstr>
      <vt:lpstr>Modalities</vt:lpstr>
      <vt:lpstr>Slide 66</vt:lpstr>
      <vt:lpstr>Slide 67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APIS MELLIFICA</dc:title>
  <dc:creator>ALLAN</dc:creator>
  <cp:lastModifiedBy>New</cp:lastModifiedBy>
  <cp:revision>46</cp:revision>
  <dcterms:created xsi:type="dcterms:W3CDTF">2016-06-12T15:41:53Z</dcterms:created>
  <dcterms:modified xsi:type="dcterms:W3CDTF">2019-08-13T04:49:06Z</dcterms:modified>
</cp:coreProperties>
</file>